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1"/>
  </p:notesMasterIdLst>
  <p:sldIdLst>
    <p:sldId id="274" r:id="rId2"/>
    <p:sldId id="276" r:id="rId3"/>
    <p:sldId id="278" r:id="rId4"/>
    <p:sldId id="279" r:id="rId5"/>
    <p:sldId id="280" r:id="rId6"/>
    <p:sldId id="281" r:id="rId7"/>
    <p:sldId id="282" r:id="rId8"/>
    <p:sldId id="341" r:id="rId9"/>
    <p:sldId id="261" r:id="rId10"/>
    <p:sldId id="292" r:id="rId11"/>
    <p:sldId id="293" r:id="rId12"/>
    <p:sldId id="296" r:id="rId13"/>
    <p:sldId id="297" r:id="rId14"/>
    <p:sldId id="298" r:id="rId15"/>
    <p:sldId id="342" r:id="rId16"/>
    <p:sldId id="294" r:id="rId17"/>
    <p:sldId id="324" r:id="rId18"/>
    <p:sldId id="300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03" r:id="rId31"/>
    <p:sldId id="304" r:id="rId32"/>
    <p:sldId id="305" r:id="rId33"/>
    <p:sldId id="306" r:id="rId34"/>
    <p:sldId id="307" r:id="rId35"/>
    <p:sldId id="308" r:id="rId36"/>
    <p:sldId id="264" r:id="rId37"/>
    <p:sldId id="426" r:id="rId38"/>
    <p:sldId id="309" r:id="rId39"/>
    <p:sldId id="310" r:id="rId40"/>
    <p:sldId id="322" r:id="rId41"/>
    <p:sldId id="311" r:id="rId42"/>
    <p:sldId id="313" r:id="rId43"/>
    <p:sldId id="314" r:id="rId44"/>
    <p:sldId id="316" r:id="rId45"/>
    <p:sldId id="319" r:id="rId46"/>
    <p:sldId id="317" r:id="rId47"/>
    <p:sldId id="318" r:id="rId48"/>
    <p:sldId id="320" r:id="rId49"/>
    <p:sldId id="321" r:id="rId50"/>
    <p:sldId id="323" r:id="rId51"/>
    <p:sldId id="325" r:id="rId52"/>
    <p:sldId id="326" r:id="rId53"/>
    <p:sldId id="330" r:id="rId54"/>
    <p:sldId id="334" r:id="rId55"/>
    <p:sldId id="344" r:id="rId56"/>
    <p:sldId id="343" r:id="rId57"/>
    <p:sldId id="328" r:id="rId58"/>
    <p:sldId id="329" r:id="rId59"/>
    <p:sldId id="335" r:id="rId60"/>
    <p:sldId id="336" r:id="rId61"/>
    <p:sldId id="337" r:id="rId62"/>
    <p:sldId id="345" r:id="rId63"/>
    <p:sldId id="381" r:id="rId64"/>
    <p:sldId id="371" r:id="rId65"/>
    <p:sldId id="350" r:id="rId66"/>
    <p:sldId id="346" r:id="rId67"/>
    <p:sldId id="353" r:id="rId68"/>
    <p:sldId id="354" r:id="rId69"/>
    <p:sldId id="372" r:id="rId70"/>
    <p:sldId id="349" r:id="rId71"/>
    <p:sldId id="340" r:id="rId72"/>
    <p:sldId id="366" r:id="rId73"/>
    <p:sldId id="427" r:id="rId74"/>
    <p:sldId id="348" r:id="rId75"/>
    <p:sldId id="351" r:id="rId76"/>
    <p:sldId id="370" r:id="rId77"/>
    <p:sldId id="428" r:id="rId78"/>
    <p:sldId id="368" r:id="rId79"/>
    <p:sldId id="396" r:id="rId80"/>
    <p:sldId id="369" r:id="rId81"/>
    <p:sldId id="374" r:id="rId82"/>
    <p:sldId id="375" r:id="rId83"/>
    <p:sldId id="422" r:id="rId84"/>
    <p:sldId id="429" r:id="rId85"/>
    <p:sldId id="421" r:id="rId86"/>
    <p:sldId id="423" r:id="rId87"/>
    <p:sldId id="424" r:id="rId88"/>
    <p:sldId id="425" r:id="rId89"/>
    <p:sldId id="379" r:id="rId90"/>
    <p:sldId id="380" r:id="rId91"/>
    <p:sldId id="398" r:id="rId92"/>
    <p:sldId id="399" r:id="rId93"/>
    <p:sldId id="376" r:id="rId94"/>
    <p:sldId id="397" r:id="rId95"/>
    <p:sldId id="382" r:id="rId96"/>
    <p:sldId id="385" r:id="rId97"/>
    <p:sldId id="393" r:id="rId98"/>
    <p:sldId id="394" r:id="rId99"/>
    <p:sldId id="388" r:id="rId100"/>
    <p:sldId id="391" r:id="rId101"/>
    <p:sldId id="384" r:id="rId102"/>
    <p:sldId id="402" r:id="rId103"/>
    <p:sldId id="395" r:id="rId104"/>
    <p:sldId id="400" r:id="rId105"/>
    <p:sldId id="403" r:id="rId106"/>
    <p:sldId id="404" r:id="rId107"/>
    <p:sldId id="405" r:id="rId108"/>
    <p:sldId id="406" r:id="rId109"/>
    <p:sldId id="407" r:id="rId110"/>
    <p:sldId id="401" r:id="rId111"/>
    <p:sldId id="408" r:id="rId112"/>
    <p:sldId id="409" r:id="rId113"/>
    <p:sldId id="414" r:id="rId114"/>
    <p:sldId id="415" r:id="rId115"/>
    <p:sldId id="419" r:id="rId116"/>
    <p:sldId id="416" r:id="rId117"/>
    <p:sldId id="417" r:id="rId118"/>
    <p:sldId id="418" r:id="rId119"/>
    <p:sldId id="420" r:id="rId1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311"/>
  </p:normalViewPr>
  <p:slideViewPr>
    <p:cSldViewPr snapToGrid="0" snapToObjects="1">
      <p:cViewPr varScale="1">
        <p:scale>
          <a:sx n="87" d="100"/>
          <a:sy n="87" d="100"/>
        </p:scale>
        <p:origin x="-584" y="-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0CDB0-BC8A-F147-ACF2-FAAE0412F94B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98D4D-D8AA-E048-97D0-922E190ED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Relationship Id="rId3" Type="http://schemas.openxmlformats.org/officeDocument/2006/relationships/hyperlink" Target="http://distro.ibiblio.org/tinycorelinux/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9DB99-8E3F-CF49-8341-320AEFD96B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59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58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Solves the problem!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err="1" smtClean="0"/>
              <a:t>Devs</a:t>
            </a:r>
            <a:r>
              <a:rPr lang="en-US" dirty="0" smtClean="0"/>
              <a:t> ruin stuff</a:t>
            </a:r>
          </a:p>
          <a:p>
            <a:pPr lvl="1"/>
            <a:r>
              <a:rPr lang="en-US" dirty="0" smtClean="0"/>
              <a:t>Recipes depend on state</a:t>
            </a:r>
          </a:p>
          <a:p>
            <a:pPr lvl="2"/>
            <a:r>
              <a:rPr lang="en-US" dirty="0" smtClean="0"/>
              <a:t>Partial rerun is almost impossible</a:t>
            </a:r>
          </a:p>
          <a:p>
            <a:pPr lvl="1"/>
            <a:r>
              <a:rPr lang="en-US" smtClean="0"/>
              <a:t>Replaying all the recipes takes ages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81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Solves the problem!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err="1" smtClean="0"/>
              <a:t>Devs</a:t>
            </a:r>
            <a:r>
              <a:rPr lang="en-US" dirty="0" smtClean="0"/>
              <a:t> ruin stuff</a:t>
            </a:r>
          </a:p>
          <a:p>
            <a:pPr lvl="1"/>
            <a:r>
              <a:rPr lang="en-US" dirty="0" smtClean="0"/>
              <a:t>Recipes depend on state</a:t>
            </a:r>
          </a:p>
          <a:p>
            <a:pPr lvl="2"/>
            <a:r>
              <a:rPr lang="en-US" dirty="0" smtClean="0"/>
              <a:t>Partial rerun is almost impossible</a:t>
            </a:r>
          </a:p>
          <a:p>
            <a:pPr lvl="1"/>
            <a:r>
              <a:rPr lang="en-US" smtClean="0"/>
              <a:t>Replaying all the recipes takes ages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81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polluting</a:t>
            </a:r>
            <a:r>
              <a:rPr lang="en-US" baseline="0" dirty="0" smtClean="0"/>
              <a:t> machine-level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linux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9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62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36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Solves the problem!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err="1" smtClean="0"/>
              <a:t>Devs</a:t>
            </a:r>
            <a:r>
              <a:rPr lang="en-US" dirty="0" smtClean="0"/>
              <a:t> ruin stuff</a:t>
            </a:r>
          </a:p>
          <a:p>
            <a:pPr lvl="1"/>
            <a:r>
              <a:rPr lang="en-US" dirty="0" smtClean="0"/>
              <a:t>Recipes depend on state</a:t>
            </a:r>
          </a:p>
          <a:p>
            <a:pPr lvl="2"/>
            <a:r>
              <a:rPr lang="en-US" dirty="0" smtClean="0"/>
              <a:t>Partial rerun is almost impossible</a:t>
            </a:r>
          </a:p>
          <a:p>
            <a:pPr lvl="1"/>
            <a:r>
              <a:rPr lang="en-US" smtClean="0"/>
              <a:t>Replaying all the recipes takes ages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22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5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Solves the problem!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err="1" smtClean="0"/>
              <a:t>Devs</a:t>
            </a:r>
            <a:r>
              <a:rPr lang="en-US" dirty="0" smtClean="0"/>
              <a:t> ruin stuff</a:t>
            </a:r>
          </a:p>
          <a:p>
            <a:pPr lvl="1"/>
            <a:r>
              <a:rPr lang="en-US" dirty="0" smtClean="0"/>
              <a:t>Recipes depend on state</a:t>
            </a:r>
          </a:p>
          <a:p>
            <a:pPr lvl="2"/>
            <a:r>
              <a:rPr lang="en-US" dirty="0" smtClean="0"/>
              <a:t>Partial rerun is almost impossible</a:t>
            </a:r>
          </a:p>
          <a:p>
            <a:pPr lvl="1"/>
            <a:r>
              <a:rPr lang="en-US" dirty="0" smtClean="0"/>
              <a:t>Replaying all the recipes takes 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12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5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Solves the problem!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err="1" smtClean="0"/>
              <a:t>Devs</a:t>
            </a:r>
            <a:r>
              <a:rPr lang="en-US" dirty="0" smtClean="0"/>
              <a:t> ruin stuff</a:t>
            </a:r>
          </a:p>
          <a:p>
            <a:pPr lvl="1"/>
            <a:r>
              <a:rPr lang="en-US" dirty="0" smtClean="0"/>
              <a:t>Recipes depend on state</a:t>
            </a:r>
          </a:p>
          <a:p>
            <a:pPr lvl="2"/>
            <a:r>
              <a:rPr lang="en-US" dirty="0" smtClean="0"/>
              <a:t>Partial rerun is almost impossible</a:t>
            </a:r>
          </a:p>
          <a:p>
            <a:pPr lvl="1"/>
            <a:r>
              <a:rPr lang="en-US" smtClean="0"/>
              <a:t>Replaying all the recipes takes ages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21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Solves the problem!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err="1" smtClean="0"/>
              <a:t>Devs</a:t>
            </a:r>
            <a:r>
              <a:rPr lang="en-US" dirty="0" smtClean="0"/>
              <a:t> ruin stuff</a:t>
            </a:r>
          </a:p>
          <a:p>
            <a:pPr lvl="1"/>
            <a:r>
              <a:rPr lang="en-US" dirty="0" smtClean="0"/>
              <a:t>Recipes depend on state</a:t>
            </a:r>
          </a:p>
          <a:p>
            <a:pPr lvl="2"/>
            <a:r>
              <a:rPr lang="en-US" dirty="0" smtClean="0"/>
              <a:t>Partial rerun is almost impossible</a:t>
            </a:r>
          </a:p>
          <a:p>
            <a:pPr lvl="1"/>
            <a:r>
              <a:rPr lang="en-US" smtClean="0"/>
              <a:t>Replaying all the recipes takes ages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5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3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August 15, 2007</a:t>
            </a:r>
            <a:r>
              <a:rPr lang="en-US" baseline="0" dirty="0" smtClean="0"/>
              <a:t> – compiling</a:t>
            </a:r>
            <a:br>
              <a:rPr lang="en-US" baseline="0" dirty="0" smtClean="0"/>
            </a:br>
            <a:r>
              <a:rPr lang="en-US" baseline="0" dirty="0" smtClean="0"/>
              <a:t>5 years later – playing </a:t>
            </a:r>
            <a:r>
              <a:rPr lang="en-US" baseline="0" dirty="0" smtClean="0"/>
              <a:t>recipes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31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r>
              <a:rPr lang="en-US" baseline="0" dirty="0" smtClean="0"/>
              <a:t> else?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97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Solves the problem!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err="1" smtClean="0"/>
              <a:t>Devs</a:t>
            </a:r>
            <a:r>
              <a:rPr lang="en-US" dirty="0" smtClean="0"/>
              <a:t> ruin stuff</a:t>
            </a:r>
          </a:p>
          <a:p>
            <a:pPr lvl="1"/>
            <a:r>
              <a:rPr lang="en-US" dirty="0" smtClean="0"/>
              <a:t>Recipes depend on state</a:t>
            </a:r>
          </a:p>
          <a:p>
            <a:pPr lvl="2"/>
            <a:r>
              <a:rPr lang="en-US" dirty="0" smtClean="0"/>
              <a:t>Partial rerun is almost impossible</a:t>
            </a:r>
          </a:p>
          <a:p>
            <a:pPr lvl="1"/>
            <a:r>
              <a:rPr lang="en-US" dirty="0" smtClean="0"/>
              <a:t>Replaying all the recipes takes 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3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Configure it once and run it everywhere : Vagrant is just a </a:t>
            </a:r>
            <a:r>
              <a:rPr lang="en-US" dirty="0" err="1" smtClean="0"/>
              <a:t>Docker</a:t>
            </a:r>
            <a:r>
              <a:rPr lang="en-US" dirty="0" smtClean="0"/>
              <a:t> wrapper on systems that support </a:t>
            </a:r>
            <a:r>
              <a:rPr lang="en-US" dirty="0" err="1" smtClean="0"/>
              <a:t>Docker</a:t>
            </a:r>
            <a:r>
              <a:rPr lang="en-US" dirty="0" smtClean="0"/>
              <a:t> natively while it spins up a "host VM" to run containers on systems that don't support it. User don't have to </a:t>
            </a:r>
            <a:r>
              <a:rPr lang="en-US" dirty="0" smtClean="0"/>
              <a:t>care weather </a:t>
            </a:r>
            <a:r>
              <a:rPr lang="en-US" dirty="0" err="1" smtClean="0"/>
              <a:t>Docker</a:t>
            </a:r>
            <a:r>
              <a:rPr lang="en-US" dirty="0" smtClean="0"/>
              <a:t> is supported natively or not : the same configuration will work on every OS.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hosts are not limited to boot2docker (a </a:t>
            </a:r>
            <a:r>
              <a:rPr lang="en-US" dirty="0" err="1" smtClean="0"/>
              <a:t>Virtualbox</a:t>
            </a:r>
            <a:r>
              <a:rPr lang="en-US" dirty="0" smtClean="0"/>
              <a:t> image of </a:t>
            </a:r>
            <a:r>
              <a:rPr lang="en-US" dirty="0" smtClean="0">
                <a:hlinkClick r:id="rId3"/>
              </a:rPr>
              <a:t>Tiny Core Linux</a:t>
            </a:r>
            <a:r>
              <a:rPr lang="en-US" dirty="0" smtClean="0"/>
              <a:t>) but </a:t>
            </a:r>
            <a:r>
              <a:rPr lang="en-US" dirty="0" err="1" smtClean="0"/>
              <a:t>Debian</a:t>
            </a:r>
            <a:r>
              <a:rPr lang="en-US" dirty="0" smtClean="0"/>
              <a:t>, Ubuntu, </a:t>
            </a:r>
            <a:r>
              <a:rPr lang="en-US" dirty="0" err="1" smtClean="0"/>
              <a:t>CoreOS</a:t>
            </a:r>
            <a:r>
              <a:rPr lang="en-US" dirty="0" smtClean="0"/>
              <a:t> and other Linux </a:t>
            </a:r>
            <a:r>
              <a:rPr lang="en-US" dirty="0" err="1" smtClean="0"/>
              <a:t>distros</a:t>
            </a:r>
            <a:r>
              <a:rPr lang="en-US" dirty="0" smtClean="0"/>
              <a:t> are supported too. And can run can run on more stable VM managers than </a:t>
            </a:r>
            <a:r>
              <a:rPr lang="en-US" dirty="0" err="1" smtClean="0"/>
              <a:t>Virtualbox</a:t>
            </a:r>
            <a:r>
              <a:rPr lang="en-US" dirty="0" smtClean="0"/>
              <a:t> (e.g. VMWare).</a:t>
            </a:r>
          </a:p>
          <a:p>
            <a:r>
              <a:rPr lang="en-US" dirty="0" smtClean="0"/>
              <a:t>Vagrant can orchestrate </a:t>
            </a:r>
            <a:r>
              <a:rPr lang="en-US" dirty="0" err="1" smtClean="0"/>
              <a:t>Docker</a:t>
            </a:r>
            <a:r>
              <a:rPr lang="en-US" dirty="0" smtClean="0"/>
              <a:t> containers: run multiple containers concurrently and link them together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Docker</a:t>
            </a:r>
            <a:r>
              <a:rPr lang="en-US" dirty="0" smtClean="0"/>
              <a:t> hosts are not limited to boot2docker (a </a:t>
            </a:r>
            <a:r>
              <a:rPr lang="en-US" dirty="0" err="1" smtClean="0"/>
              <a:t>Virtualbox</a:t>
            </a:r>
            <a:r>
              <a:rPr lang="en-US" dirty="0" smtClean="0"/>
              <a:t> image of </a:t>
            </a:r>
            <a:r>
              <a:rPr lang="en-US" dirty="0" smtClean="0">
                <a:hlinkClick r:id="rId3"/>
              </a:rPr>
              <a:t>Tiny Core Linux</a:t>
            </a:r>
            <a:r>
              <a:rPr lang="en-US" dirty="0" smtClean="0"/>
              <a:t>) but </a:t>
            </a:r>
            <a:r>
              <a:rPr lang="en-US" dirty="0" err="1" smtClean="0"/>
              <a:t>Debian</a:t>
            </a:r>
            <a:r>
              <a:rPr lang="en-US" dirty="0" smtClean="0"/>
              <a:t>, Ubuntu, </a:t>
            </a:r>
            <a:r>
              <a:rPr lang="en-US" dirty="0" err="1" smtClean="0"/>
              <a:t>CoreOS</a:t>
            </a:r>
            <a:r>
              <a:rPr lang="en-US" dirty="0" smtClean="0"/>
              <a:t> and other Linux </a:t>
            </a:r>
            <a:r>
              <a:rPr lang="en-US" dirty="0" err="1" smtClean="0"/>
              <a:t>distros</a:t>
            </a:r>
            <a:r>
              <a:rPr lang="en-US" dirty="0" smtClean="0"/>
              <a:t> are supported too. And can run can run on more stable VM managers than </a:t>
            </a:r>
            <a:r>
              <a:rPr lang="en-US" dirty="0" err="1" smtClean="0"/>
              <a:t>Virtualbox</a:t>
            </a:r>
            <a:r>
              <a:rPr lang="en-US" dirty="0" smtClean="0"/>
              <a:t> (e.g. VMWare).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Vagrant can orchestrate </a:t>
            </a:r>
            <a:r>
              <a:rPr lang="en-US" dirty="0" err="1" smtClean="0"/>
              <a:t>Docker</a:t>
            </a:r>
            <a:r>
              <a:rPr lang="en-US" dirty="0" smtClean="0"/>
              <a:t> containers: run multiple containers concurrently and link them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98D4D-D8AA-E048-97D0-922E190ED15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41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006DB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40404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342932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633451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909670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153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41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64325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64325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0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287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511806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511806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4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85942"/>
            <a:ext cx="5386917" cy="457659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85942"/>
            <a:ext cx="5389033" cy="457659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67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9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636774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520568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5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121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3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b="0" i="0" kern="1200">
          <a:solidFill>
            <a:srgbClr val="006DB6"/>
          </a:solidFill>
          <a:latin typeface="Open Sans Semibold"/>
          <a:ea typeface="+mj-ea"/>
          <a:cs typeface="Open Sans Semibold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b="0" i="0" kern="1200">
          <a:solidFill>
            <a:srgbClr val="404040"/>
          </a:solidFill>
          <a:latin typeface="Open Sans"/>
          <a:ea typeface="+mn-ea"/>
          <a:cs typeface="Open San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b="0" i="0" kern="1200">
          <a:solidFill>
            <a:srgbClr val="404040"/>
          </a:solidFill>
          <a:latin typeface="Open Sans"/>
          <a:ea typeface="+mn-ea"/>
          <a:cs typeface="Open San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rgbClr val="404040"/>
          </a:solidFill>
          <a:latin typeface="Open Sans"/>
          <a:ea typeface="+mn-ea"/>
          <a:cs typeface="Open San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rgbClr val="404040"/>
          </a:solidFill>
          <a:latin typeface="Open Sans"/>
          <a:ea typeface="+mn-ea"/>
          <a:cs typeface="Open San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b="0" i="0" kern="1200">
          <a:solidFill>
            <a:srgbClr val="404040"/>
          </a:solidFill>
          <a:latin typeface="Open Sans"/>
          <a:ea typeface="+mn-ea"/>
          <a:cs typeface="Open San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gif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gi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gi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gi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gi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5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Relationship Id="rId3" Type="http://schemas.openxmlformats.org/officeDocument/2006/relationships/image" Target="../media/image57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gi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gi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gi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gi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gi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From Chef to 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sz="4200" dirty="0"/>
              <a:t>Saner</a:t>
            </a:r>
            <a:r>
              <a:rPr lang="en-US" dirty="0"/>
              <a:t> Management for a Multi-facet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69462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ttp://manuel.manuelles.nl/images/posts/redi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4097" y="2574465"/>
            <a:ext cx="1967755" cy="16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4.bp.blogspot.com/-ft0aO-5loa0/T-CV0mo5-FI/AAAAAAAARDQ/n1myWRWcETQ/s1600/grai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" y="2851705"/>
            <a:ext cx="1833087" cy="18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8048" y="4591335"/>
            <a:ext cx="2895600" cy="150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https://encrypted-tbn3.gstatic.com/images?q=tbn:ANd9GcR8Asp1lEKkpB-eDnaCs_3_hbQAHrArsn6RWmiueImypbL-w_L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0991" y="2306481"/>
            <a:ext cx="2619451" cy="185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nixgeeks.com/wp-content/uploads/2012/06/nginx_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1435" y="4355074"/>
            <a:ext cx="30480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249" y="4581130"/>
            <a:ext cx="2639286" cy="1701428"/>
          </a:xfrm>
          <a:prstGeom prst="rect">
            <a:avLst/>
          </a:prstGeom>
        </p:spPr>
      </p:pic>
      <p:pic>
        <p:nvPicPr>
          <p:cNvPr id="3076" name="Picture 4" descr="http://www.javaplex.com/blog/wp-content/uploads/2011/07/MongoDB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241" y="2120821"/>
            <a:ext cx="4380807" cy="14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b="0" i="0" kern="1200">
                <a:solidFill>
                  <a:srgbClr val="006DB6"/>
                </a:solidFill>
                <a:latin typeface="Open Sans Semibold"/>
                <a:ea typeface="+mj-ea"/>
                <a:cs typeface="Open Sans Semibold"/>
              </a:defRPr>
            </a:lvl1pPr>
          </a:lstStyle>
          <a:p>
            <a:r>
              <a:rPr lang="en-US" dirty="0" smtClean="0"/>
              <a:t>Diverse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pic>
        <p:nvPicPr>
          <p:cNvPr id="4" name="Content Placeholder 3" descr="no cowboy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569" y="2320290"/>
            <a:ext cx="7698862" cy="3440429"/>
          </a:xfrm>
        </p:spPr>
      </p:pic>
    </p:spTree>
    <p:extLst>
      <p:ext uri="{BB962C8B-B14F-4D97-AF65-F5344CB8AC3E}">
        <p14:creationId xmlns:p14="http://schemas.microsoft.com/office/powerpoint/2010/main" val="117305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condition on vagrant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When running multiple </a:t>
            </a:r>
            <a:r>
              <a:rPr lang="en-US" dirty="0" smtClean="0"/>
              <a:t>providers in </a:t>
            </a:r>
            <a:r>
              <a:rPr lang="en-US" dirty="0"/>
              <a:t>the same </a:t>
            </a:r>
            <a:r>
              <a:rPr lang="en-US" dirty="0" err="1"/>
              <a:t>vagrantfile</a:t>
            </a:r>
            <a:r>
              <a:rPr lang="en-US" dirty="0"/>
              <a:t>, must </a:t>
            </a:r>
            <a:r>
              <a:rPr lang="en-US" dirty="0" smtClean="0"/>
              <a:t>use:</a:t>
            </a:r>
            <a:br>
              <a:rPr lang="en-US" dirty="0" smtClean="0"/>
            </a:br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>
                <a:latin typeface="Courier New"/>
                <a:cs typeface="Courier New"/>
              </a:rPr>
              <a:t>-</a:t>
            </a:r>
            <a:r>
              <a:rPr lang="en-US" dirty="0" smtClean="0">
                <a:latin typeface="Courier New"/>
                <a:cs typeface="Courier New"/>
              </a:rPr>
              <a:t>no-</a:t>
            </a:r>
            <a:r>
              <a:rPr lang="en-US" dirty="0" smtClean="0">
                <a:latin typeface="Courier New"/>
                <a:cs typeface="Courier New"/>
              </a:rPr>
              <a:t>parallel</a:t>
            </a:r>
          </a:p>
          <a:p>
            <a:r>
              <a:rPr lang="en-US" dirty="0" err="1" smtClean="0"/>
              <a:t>SSHing</a:t>
            </a:r>
            <a:r>
              <a:rPr lang="en-US" dirty="0" smtClean="0"/>
              <a:t> to and destroying </a:t>
            </a:r>
            <a:r>
              <a:rPr lang="en-US" dirty="0"/>
              <a:t>host </a:t>
            </a:r>
            <a:r>
              <a:rPr lang="en-US" dirty="0" err="1"/>
              <a:t>vm</a:t>
            </a:r>
            <a:r>
              <a:rPr lang="en-US" dirty="0"/>
              <a:t> </a:t>
            </a:r>
            <a:r>
              <a:rPr lang="en-US" dirty="0" smtClean="0"/>
              <a:t>is not trivial</a:t>
            </a:r>
          </a:p>
          <a:p>
            <a:r>
              <a:rPr lang="en-US" dirty="0" err="1" smtClean="0"/>
              <a:t>Devs</a:t>
            </a:r>
            <a:r>
              <a:rPr lang="en-US" dirty="0" smtClean="0"/>
              <a:t> started to get to know (and like) </a:t>
            </a:r>
            <a:r>
              <a:rPr lang="en-US" dirty="0" err="1"/>
              <a:t>D</a:t>
            </a:r>
            <a:r>
              <a:rPr lang="en-US" dirty="0" err="1" smtClean="0"/>
              <a:t>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1596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Official B2D is not up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use fork:</a:t>
            </a:r>
            <a:br>
              <a:rPr lang="en-US" dirty="0"/>
            </a:b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YungSang</a:t>
            </a:r>
            <a:r>
              <a:rPr lang="en-US" dirty="0"/>
              <a:t>/boot2docker-vagrant-box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294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we have an idea</a:t>
            </a:r>
            <a:endParaRPr lang="en-US" dirty="0"/>
          </a:p>
        </p:txBody>
      </p:sp>
      <p:pic>
        <p:nvPicPr>
          <p:cNvPr id="4" name="Picture 3" descr="evil ide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895" y="1682309"/>
            <a:ext cx="6252210" cy="45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r>
              <a:rPr lang="en-US" dirty="0" smtClean="0"/>
              <a:t>VI: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12191999" cy="1752600"/>
          </a:xfrm>
        </p:spPr>
        <p:txBody>
          <a:bodyPr>
            <a:noAutofit/>
          </a:bodyPr>
          <a:lstStyle/>
          <a:p>
            <a:r>
              <a:rPr lang="en-US" sz="3700" dirty="0" smtClean="0"/>
              <a:t>Vagrant + </a:t>
            </a:r>
            <a:r>
              <a:rPr lang="en-US" sz="3700" dirty="0" err="1" smtClean="0"/>
              <a:t>Docker</a:t>
            </a:r>
            <a:r>
              <a:rPr lang="en-US" sz="3700" dirty="0" smtClean="0"/>
              <a:t/>
            </a:r>
            <a:br>
              <a:rPr lang="en-US" sz="3700" dirty="0" smtClean="0"/>
            </a:br>
            <a:r>
              <a:rPr lang="en-US" sz="3700" dirty="0" smtClean="0"/>
              <a:t>Full </a:t>
            </a:r>
            <a:r>
              <a:rPr lang="en-US" sz="3700" dirty="0" smtClean="0"/>
              <a:t>control: Make b2d and images part of the </a:t>
            </a:r>
            <a:r>
              <a:rPr lang="en-US" sz="3700" dirty="0" smtClean="0"/>
              <a:t>box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104506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YungSang’s</a:t>
            </a:r>
            <a:r>
              <a:rPr lang="en-US" dirty="0" smtClean="0"/>
              <a:t> boot2docker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 maintained – matches latest </a:t>
            </a:r>
            <a:r>
              <a:rPr lang="en-US" dirty="0" err="1" smtClean="0"/>
              <a:t>Docker</a:t>
            </a:r>
            <a:r>
              <a:rPr lang="en-US" dirty="0" smtClean="0"/>
              <a:t> versions</a:t>
            </a:r>
          </a:p>
          <a:p>
            <a:r>
              <a:rPr lang="en-US" dirty="0" smtClean="0"/>
              <a:t>Has ‘</a:t>
            </a:r>
            <a:r>
              <a:rPr lang="en-US" dirty="0" err="1" smtClean="0"/>
              <a:t>docker</a:t>
            </a:r>
            <a:r>
              <a:rPr lang="en-US" dirty="0" smtClean="0"/>
              <a:t> enter’ command – easy login to </a:t>
            </a:r>
            <a:r>
              <a:rPr lang="en-US" dirty="0" err="1" smtClean="0"/>
              <a:t>Docker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35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the VM with Packer</a:t>
            </a:r>
            <a:endParaRPr lang="en-US" dirty="0"/>
          </a:p>
        </p:txBody>
      </p:sp>
      <p:pic>
        <p:nvPicPr>
          <p:cNvPr id="4" name="Picture 3" descr="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81" y="1589331"/>
            <a:ext cx="4808638" cy="48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9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895622" y="465668"/>
            <a:ext cx="2242215" cy="6058008"/>
          </a:xfrm>
          <a:prstGeom prst="rect">
            <a:avLst/>
          </a:prstGeom>
          <a:solidFill>
            <a:srgbClr val="F9EE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0" name="Rectangle 19"/>
          <p:cNvSpPr/>
          <p:nvPr/>
        </p:nvSpPr>
        <p:spPr>
          <a:xfrm>
            <a:off x="6066323" y="1143001"/>
            <a:ext cx="1920565" cy="53068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6" name="Rectangle 5"/>
          <p:cNvSpPr/>
          <p:nvPr/>
        </p:nvSpPr>
        <p:spPr>
          <a:xfrm>
            <a:off x="1495777" y="3082879"/>
            <a:ext cx="2242215" cy="16080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Vagrant</a:t>
            </a:r>
            <a:endParaRPr lang="en-GB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548" y="571942"/>
            <a:ext cx="136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Host OS</a:t>
            </a:r>
            <a:endParaRPr lang="en-GB" sz="2400" dirty="0"/>
          </a:p>
        </p:txBody>
      </p:sp>
      <p:sp>
        <p:nvSpPr>
          <p:cNvPr id="14" name="Rectangle 13"/>
          <p:cNvSpPr/>
          <p:nvPr/>
        </p:nvSpPr>
        <p:spPr>
          <a:xfrm>
            <a:off x="6193326" y="2770120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5" name="Rectangle 14"/>
          <p:cNvSpPr/>
          <p:nvPr/>
        </p:nvSpPr>
        <p:spPr>
          <a:xfrm>
            <a:off x="6345725" y="3323218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mongo</a:t>
            </a:r>
            <a:endParaRPr lang="en-GB" sz="2000" dirty="0"/>
          </a:p>
        </p:txBody>
      </p:sp>
      <p:cxnSp>
        <p:nvCxnSpPr>
          <p:cNvPr id="7" name="Straight Arrow Connector 6"/>
          <p:cNvCxnSpPr>
            <a:stCxn id="6" idx="3"/>
            <a:endCxn id="14" idx="1"/>
          </p:cNvCxnSpPr>
          <p:nvPr/>
        </p:nvCxnSpPr>
        <p:spPr>
          <a:xfrm flipV="1">
            <a:off x="3737992" y="3328511"/>
            <a:ext cx="2455334" cy="5583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24545" y="3648318"/>
            <a:ext cx="124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provision run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348548" y="2886546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6193326" y="4067650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9" name="Rectangle 28"/>
          <p:cNvSpPr/>
          <p:nvPr/>
        </p:nvSpPr>
        <p:spPr>
          <a:xfrm>
            <a:off x="6345725" y="4620748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couch</a:t>
            </a:r>
            <a:endParaRPr lang="en-GB" sz="2000" dirty="0"/>
          </a:p>
        </p:txBody>
      </p:sp>
      <p:cxnSp>
        <p:nvCxnSpPr>
          <p:cNvPr id="30" name="Straight Arrow Connector 29"/>
          <p:cNvCxnSpPr>
            <a:stCxn id="6" idx="3"/>
            <a:endCxn id="27" idx="1"/>
          </p:cNvCxnSpPr>
          <p:nvPr/>
        </p:nvCxnSpPr>
        <p:spPr>
          <a:xfrm>
            <a:off x="3737992" y="3886901"/>
            <a:ext cx="2455334" cy="7391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48548" y="4184076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6218724" y="5333021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38" name="Rectangle 37"/>
          <p:cNvSpPr/>
          <p:nvPr/>
        </p:nvSpPr>
        <p:spPr>
          <a:xfrm>
            <a:off x="6371123" y="5886119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elastic</a:t>
            </a:r>
            <a:endParaRPr lang="en-GB" sz="2000" dirty="0"/>
          </a:p>
        </p:txBody>
      </p: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3737992" y="3886901"/>
            <a:ext cx="2480732" cy="20045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73946" y="5449447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193326" y="1236273"/>
            <a:ext cx="1625602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boot2docker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93326" y="1636383"/>
            <a:ext cx="1651000" cy="3391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mongo image</a:t>
            </a:r>
            <a:endParaRPr lang="en-GB" sz="2000" dirty="0"/>
          </a:p>
        </p:txBody>
      </p:sp>
      <p:sp>
        <p:nvSpPr>
          <p:cNvPr id="26" name="Rectangle 25"/>
          <p:cNvSpPr/>
          <p:nvPr/>
        </p:nvSpPr>
        <p:spPr>
          <a:xfrm>
            <a:off x="6193326" y="1975556"/>
            <a:ext cx="1651000" cy="3391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couch image</a:t>
            </a:r>
            <a:endParaRPr lang="en-GB" sz="2000" dirty="0"/>
          </a:p>
        </p:txBody>
      </p:sp>
      <p:sp>
        <p:nvSpPr>
          <p:cNvPr id="31" name="Rectangle 30"/>
          <p:cNvSpPr/>
          <p:nvPr/>
        </p:nvSpPr>
        <p:spPr>
          <a:xfrm>
            <a:off x="6193326" y="2314729"/>
            <a:ext cx="1651000" cy="3391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elastic image</a:t>
            </a:r>
            <a:endParaRPr lang="en-GB" sz="2000" dirty="0"/>
          </a:p>
        </p:txBody>
      </p:sp>
      <p:sp>
        <p:nvSpPr>
          <p:cNvPr id="32" name="Rectangle 31"/>
          <p:cNvSpPr/>
          <p:nvPr/>
        </p:nvSpPr>
        <p:spPr>
          <a:xfrm>
            <a:off x="1495777" y="1069691"/>
            <a:ext cx="2242215" cy="7392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Packer</a:t>
            </a:r>
            <a:endParaRPr lang="en-GB" sz="3200" dirty="0"/>
          </a:p>
        </p:txBody>
      </p:sp>
      <p:cxnSp>
        <p:nvCxnSpPr>
          <p:cNvPr id="36" name="Straight Arrow Connector 35"/>
          <p:cNvCxnSpPr>
            <a:stCxn id="32" idx="3"/>
          </p:cNvCxnSpPr>
          <p:nvPr/>
        </p:nvCxnSpPr>
        <p:spPr>
          <a:xfrm>
            <a:off x="3737992" y="1439333"/>
            <a:ext cx="2328331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3656" y="1033607"/>
            <a:ext cx="124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93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1222" y="77097"/>
            <a:ext cx="97225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/>
                <a:cs typeface="Courier New"/>
              </a:rPr>
              <a:t>Vagrant.configure</a:t>
            </a:r>
            <a:r>
              <a:rPr lang="en-US" sz="2000" dirty="0">
                <a:latin typeface="Courier New"/>
                <a:cs typeface="Courier New"/>
              </a:rPr>
              <a:t>("2") do |</a:t>
            </a:r>
            <a:r>
              <a:rPr lang="en-US" sz="2000" dirty="0" err="1">
                <a:latin typeface="Courier New"/>
                <a:cs typeface="Courier New"/>
              </a:rPr>
              <a:t>config</a:t>
            </a:r>
            <a:r>
              <a:rPr lang="en-US" sz="2000" dirty="0">
                <a:latin typeface="Courier New"/>
                <a:cs typeface="Courier New"/>
              </a:rPr>
              <a:t>|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config.vm.box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= "bt-b2d-#{BOX_VERSION}"</a:t>
            </a:r>
          </a:p>
          <a:p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b="1" dirty="0" err="1">
                <a:latin typeface="Courier New"/>
                <a:cs typeface="Courier New"/>
              </a:rPr>
              <a:t>config.vm.box_url</a:t>
            </a:r>
            <a:r>
              <a:rPr lang="en-US" sz="2000" b="1" dirty="0">
                <a:latin typeface="Courier New"/>
                <a:cs typeface="Courier New"/>
              </a:rPr>
              <a:t> = "#</a:t>
            </a:r>
            <a:r>
              <a:rPr lang="en-US" sz="2000" b="1" dirty="0" smtClean="0">
                <a:latin typeface="Courier New"/>
                <a:cs typeface="Courier New"/>
              </a:rPr>
              <a:t>{REPO</a:t>
            </a:r>
            <a:r>
              <a:rPr lang="en-US" sz="2000" b="1" dirty="0">
                <a:latin typeface="Courier New"/>
                <a:cs typeface="Courier New"/>
              </a:rPr>
              <a:t>}/bintray-boot2docker-vagrant/bt-b2d-#{BOX_VERSION}.box"</a:t>
            </a:r>
          </a:p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b="1" dirty="0" err="1">
                <a:latin typeface="Courier New"/>
                <a:cs typeface="Courier New"/>
              </a:rPr>
              <a:t>config.vm.provider</a:t>
            </a:r>
            <a:r>
              <a:rPr lang="en-US" sz="2000" b="1" dirty="0">
                <a:latin typeface="Courier New"/>
                <a:cs typeface="Courier New"/>
              </a:rPr>
              <a:t> :</a:t>
            </a:r>
            <a:r>
              <a:rPr lang="en-US" sz="2000" b="1" dirty="0" err="1">
                <a:latin typeface="Courier New"/>
                <a:cs typeface="Courier New"/>
              </a:rPr>
              <a:t>virtualbox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do |</a:t>
            </a:r>
            <a:r>
              <a:rPr lang="en-US" sz="2000" dirty="0" err="1">
                <a:latin typeface="Courier New"/>
                <a:cs typeface="Courier New"/>
              </a:rPr>
              <a:t>vb</a:t>
            </a:r>
            <a:r>
              <a:rPr lang="en-US" sz="2000" dirty="0">
                <a:latin typeface="Courier New"/>
                <a:cs typeface="Courier New"/>
              </a:rPr>
              <a:t>, override|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    </a:t>
            </a:r>
            <a:r>
              <a:rPr lang="en-US" sz="2000" dirty="0" err="1" smtClean="0">
                <a:latin typeface="Courier New"/>
                <a:cs typeface="Courier New"/>
              </a:rPr>
              <a:t>vb.gui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= </a:t>
            </a:r>
            <a:r>
              <a:rPr lang="en-US" sz="2000" dirty="0" smtClean="0">
                <a:latin typeface="Courier New"/>
                <a:cs typeface="Courier New"/>
              </a:rPr>
              <a:t>false</a:t>
            </a:r>
          </a:p>
          <a:p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...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end</a:t>
            </a:r>
          </a:p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 err="1">
                <a:latin typeface="Courier New"/>
                <a:cs typeface="Courier New"/>
              </a:rPr>
              <a:t>config.vm.</a:t>
            </a:r>
            <a:r>
              <a:rPr lang="en-US" sz="2000" b="1" dirty="0" err="1">
                <a:latin typeface="Courier New"/>
                <a:cs typeface="Courier New"/>
              </a:rPr>
              <a:t>provision</a:t>
            </a:r>
            <a:r>
              <a:rPr lang="en-US" sz="2000" b="1" dirty="0">
                <a:latin typeface="Courier New"/>
                <a:cs typeface="Courier New"/>
              </a:rPr>
              <a:t> :</a:t>
            </a:r>
            <a:r>
              <a:rPr lang="en-US" sz="2000" b="1" dirty="0" err="1">
                <a:latin typeface="Courier New"/>
                <a:cs typeface="Courier New"/>
              </a:rPr>
              <a:t>docker</a:t>
            </a:r>
            <a:r>
              <a:rPr lang="en-US" sz="2000" b="1" dirty="0">
                <a:latin typeface="Courier New"/>
                <a:cs typeface="Courier New"/>
              </a:rPr>
              <a:t>  </a:t>
            </a:r>
            <a:r>
              <a:rPr lang="en-US" sz="2000" dirty="0">
                <a:latin typeface="Courier New"/>
                <a:cs typeface="Courier New"/>
              </a:rPr>
              <a:t>do |d|</a:t>
            </a:r>
          </a:p>
          <a:p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d.run</a:t>
            </a:r>
            <a:r>
              <a:rPr lang="en-US" sz="2000" dirty="0">
                <a:latin typeface="Courier New"/>
                <a:cs typeface="Courier New"/>
              </a:rPr>
              <a:t> "</a:t>
            </a:r>
            <a:r>
              <a:rPr lang="en-US" sz="2000" b="1" dirty="0" err="1" smtClean="0">
                <a:latin typeface="Courier New"/>
                <a:cs typeface="Courier New"/>
              </a:rPr>
              <a:t>mongodb</a:t>
            </a:r>
            <a:r>
              <a:rPr lang="en-US" sz="2000" dirty="0" smtClean="0">
                <a:latin typeface="Courier New"/>
                <a:cs typeface="Courier New"/>
              </a:rPr>
              <a:t>"</a:t>
            </a:r>
            <a:r>
              <a:rPr lang="en-US" sz="2000" dirty="0">
                <a:latin typeface="Courier New"/>
                <a:cs typeface="Courier New"/>
              </a:rPr>
              <a:t>,</a:t>
            </a:r>
          </a:p>
          <a:p>
            <a:r>
              <a:rPr lang="en-US" sz="2000" dirty="0">
                <a:latin typeface="Courier New"/>
                <a:cs typeface="Courier New"/>
              </a:rPr>
              <a:t>        </a:t>
            </a:r>
            <a:r>
              <a:rPr lang="en-US" sz="2000" b="1" dirty="0">
                <a:latin typeface="Courier New"/>
                <a:cs typeface="Courier New"/>
              </a:rPr>
              <a:t>image</a:t>
            </a:r>
            <a:r>
              <a:rPr lang="en-US" sz="2000" dirty="0">
                <a:latin typeface="Courier New"/>
                <a:cs typeface="Courier New"/>
              </a:rPr>
              <a:t>: "#{DOCKER_REPO}</a:t>
            </a:r>
            <a:r>
              <a:rPr lang="en-US" sz="2000" dirty="0" err="1">
                <a:latin typeface="Courier New"/>
                <a:cs typeface="Courier New"/>
              </a:rPr>
              <a:t>bintray</a:t>
            </a:r>
            <a:r>
              <a:rPr lang="en-US" sz="2000" dirty="0">
                <a:latin typeface="Courier New"/>
                <a:cs typeface="Courier New"/>
              </a:rPr>
              <a:t>/</a:t>
            </a:r>
            <a:r>
              <a:rPr lang="en-US" sz="2000" dirty="0" err="1">
                <a:latin typeface="Courier New"/>
                <a:cs typeface="Courier New"/>
              </a:rPr>
              <a:t>mongo:dev</a:t>
            </a:r>
            <a:r>
              <a:rPr lang="en-US" sz="2000" dirty="0">
                <a:latin typeface="Courier New"/>
                <a:cs typeface="Courier New"/>
              </a:rPr>
              <a:t>",</a:t>
            </a:r>
          </a:p>
          <a:p>
            <a:r>
              <a:rPr lang="en-US" sz="2000" dirty="0">
                <a:latin typeface="Courier New"/>
                <a:cs typeface="Courier New"/>
              </a:rPr>
              <a:t>        </a:t>
            </a:r>
            <a:r>
              <a:rPr lang="en-US" sz="2000" dirty="0" err="1">
                <a:latin typeface="Courier New"/>
                <a:cs typeface="Courier New"/>
              </a:rPr>
              <a:t>args</a:t>
            </a:r>
            <a:r>
              <a:rPr lang="en-US" sz="2000" dirty="0">
                <a:latin typeface="Courier New"/>
                <a:cs typeface="Courier New"/>
              </a:rPr>
              <a:t>: "-p 27017:27017 -v #{HOST_DATA_FOLDER}/</a:t>
            </a:r>
            <a:r>
              <a:rPr lang="en-US" sz="2000" dirty="0" err="1">
                <a:latin typeface="Courier New"/>
                <a:cs typeface="Courier New"/>
              </a:rPr>
              <a:t>mongodb</a:t>
            </a:r>
            <a:r>
              <a:rPr lang="en-US" sz="2000" dirty="0">
                <a:latin typeface="Courier New"/>
                <a:cs typeface="Courier New"/>
              </a:rPr>
              <a:t>/log/:/data/log/ --privileged=true",</a:t>
            </a:r>
          </a:p>
          <a:p>
            <a:r>
              <a:rPr lang="en-US" sz="2000" dirty="0">
                <a:latin typeface="Courier New"/>
                <a:cs typeface="Courier New"/>
              </a:rPr>
              <a:t>        </a:t>
            </a:r>
            <a:r>
              <a:rPr lang="en-US" sz="2000" dirty="0" smtClean="0">
                <a:latin typeface="Courier New"/>
                <a:cs typeface="Courier New"/>
              </a:rPr>
              <a:t>...</a:t>
            </a:r>
            <a:endParaRPr lang="en-US" sz="2000" dirty="0">
              <a:latin typeface="Courier New"/>
              <a:cs typeface="Courier New"/>
            </a:endParaRPr>
          </a:p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b="1" dirty="0" err="1">
                <a:latin typeface="Courier New"/>
                <a:cs typeface="Courier New"/>
              </a:rPr>
              <a:t>d.run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b="1" dirty="0">
                <a:latin typeface="Courier New"/>
                <a:cs typeface="Courier New"/>
              </a:rPr>
              <a:t>"</a:t>
            </a:r>
            <a:r>
              <a:rPr lang="en-US" sz="2000" b="1" dirty="0" smtClean="0">
                <a:latin typeface="Courier New"/>
                <a:cs typeface="Courier New"/>
              </a:rPr>
              <a:t>couch"</a:t>
            </a:r>
            <a:r>
              <a:rPr lang="en-US" sz="2000" dirty="0">
                <a:latin typeface="Courier New"/>
                <a:cs typeface="Courier New"/>
              </a:rPr>
              <a:t>,</a:t>
            </a:r>
          </a:p>
          <a:p>
            <a:r>
              <a:rPr lang="en-US" sz="2000" dirty="0">
                <a:latin typeface="Courier New"/>
                <a:cs typeface="Courier New"/>
              </a:rPr>
              <a:t>        </a:t>
            </a:r>
            <a:r>
              <a:rPr lang="en-US" sz="2000" b="1" dirty="0">
                <a:latin typeface="Courier New"/>
                <a:cs typeface="Courier New"/>
              </a:rPr>
              <a:t>image</a:t>
            </a:r>
            <a:r>
              <a:rPr lang="en-US" sz="2000" dirty="0">
                <a:latin typeface="Courier New"/>
                <a:cs typeface="Courier New"/>
              </a:rPr>
              <a:t>: "#{DOCKER_REPO}</a:t>
            </a:r>
            <a:r>
              <a:rPr lang="en-US" sz="2000" dirty="0" err="1">
                <a:latin typeface="Courier New"/>
                <a:cs typeface="Courier New"/>
              </a:rPr>
              <a:t>bintray</a:t>
            </a:r>
            <a:r>
              <a:rPr lang="en-US" sz="2000" dirty="0">
                <a:latin typeface="Courier New"/>
                <a:cs typeface="Courier New"/>
              </a:rPr>
              <a:t>/</a:t>
            </a:r>
            <a:r>
              <a:rPr lang="en-US" sz="2000" dirty="0" err="1">
                <a:latin typeface="Courier New"/>
                <a:cs typeface="Courier New"/>
              </a:rPr>
              <a:t>couchdb:dev</a:t>
            </a:r>
            <a:r>
              <a:rPr lang="en-US" sz="2000" dirty="0">
                <a:latin typeface="Courier New"/>
                <a:cs typeface="Courier New"/>
              </a:rPr>
              <a:t>",</a:t>
            </a:r>
          </a:p>
          <a:p>
            <a:r>
              <a:rPr lang="en-US" sz="2000" dirty="0">
                <a:latin typeface="Courier New"/>
                <a:cs typeface="Courier New"/>
              </a:rPr>
              <a:t>        </a:t>
            </a:r>
            <a:r>
              <a:rPr lang="en-US" sz="2000" dirty="0" err="1" smtClean="0">
                <a:latin typeface="Courier New"/>
                <a:cs typeface="Courier New"/>
              </a:rPr>
              <a:t>args</a:t>
            </a:r>
            <a:r>
              <a:rPr lang="en-US" sz="2000" dirty="0" smtClean="0">
                <a:latin typeface="Courier New"/>
                <a:cs typeface="Courier New"/>
              </a:rPr>
              <a:t>: "-p 5984:5984 --sig-proxy=false -v #{HOST_DATA_FOLDER}/</a:t>
            </a:r>
            <a:r>
              <a:rPr lang="en-US" sz="2000" dirty="0" err="1" smtClean="0">
                <a:latin typeface="Courier New"/>
                <a:cs typeface="Courier New"/>
              </a:rPr>
              <a:t>couchdb</a:t>
            </a:r>
            <a:r>
              <a:rPr lang="en-US" sz="2000" dirty="0" smtClean="0">
                <a:latin typeface="Courier New"/>
                <a:cs typeface="Courier New"/>
              </a:rPr>
              <a:t>/log/:/</a:t>
            </a:r>
            <a:r>
              <a:rPr lang="en-US" sz="2000" dirty="0" err="1" smtClean="0">
                <a:latin typeface="Courier New"/>
                <a:cs typeface="Courier New"/>
              </a:rPr>
              <a:t>usr</a:t>
            </a:r>
            <a:r>
              <a:rPr lang="en-US" sz="2000" dirty="0" smtClean="0">
                <a:latin typeface="Courier New"/>
                <a:cs typeface="Courier New"/>
              </a:rPr>
              <a:t>/local/</a:t>
            </a:r>
            <a:r>
              <a:rPr lang="en-US" sz="2000" dirty="0" err="1" smtClean="0">
                <a:latin typeface="Courier New"/>
                <a:cs typeface="Courier New"/>
              </a:rPr>
              <a:t>var</a:t>
            </a:r>
            <a:r>
              <a:rPr lang="en-US" sz="2000" dirty="0" smtClean="0">
                <a:latin typeface="Courier New"/>
                <a:cs typeface="Courier New"/>
              </a:rPr>
              <a:t>/log/</a:t>
            </a:r>
            <a:r>
              <a:rPr lang="en-US" sz="2000" dirty="0" err="1" smtClean="0">
                <a:latin typeface="Courier New"/>
                <a:cs typeface="Courier New"/>
              </a:rPr>
              <a:t>couchdb</a:t>
            </a:r>
            <a:r>
              <a:rPr lang="en-US" sz="2000" dirty="0" smtClean="0">
                <a:latin typeface="Courier New"/>
                <a:cs typeface="Courier New"/>
              </a:rPr>
              <a:t>/”</a:t>
            </a: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954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1222" y="1283406"/>
            <a:ext cx="9722556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/>
                <a:cs typeface="Courier New"/>
              </a:rPr>
              <a:t>"</a:t>
            </a:r>
            <a:r>
              <a:rPr lang="en-US" sz="2200" dirty="0" err="1">
                <a:latin typeface="Courier New"/>
                <a:cs typeface="Courier New"/>
              </a:rPr>
              <a:t>provisioners</a:t>
            </a:r>
            <a:r>
              <a:rPr lang="en-US" sz="2200" dirty="0">
                <a:latin typeface="Courier New"/>
                <a:cs typeface="Courier New"/>
              </a:rPr>
              <a:t>": [</a:t>
            </a:r>
          </a:p>
          <a:p>
            <a:r>
              <a:rPr lang="en-US" sz="2200" dirty="0">
                <a:latin typeface="Courier New"/>
                <a:cs typeface="Courier New"/>
              </a:rPr>
              <a:t>    ...</a:t>
            </a:r>
          </a:p>
          <a:p>
            <a:r>
              <a:rPr lang="en-US" sz="2200" dirty="0">
                <a:latin typeface="Courier New"/>
                <a:cs typeface="Courier New"/>
              </a:rPr>
              <a:t>    {</a:t>
            </a:r>
          </a:p>
          <a:p>
            <a:r>
              <a:rPr lang="en-US" sz="2200" dirty="0">
                <a:latin typeface="Courier New"/>
                <a:cs typeface="Courier New"/>
              </a:rPr>
              <a:t>      "type": "shell",</a:t>
            </a:r>
          </a:p>
          <a:p>
            <a:r>
              <a:rPr lang="en-US" sz="2200" dirty="0">
                <a:latin typeface="Courier New"/>
                <a:cs typeface="Courier New"/>
              </a:rPr>
              <a:t>      "inline": [</a:t>
            </a:r>
          </a:p>
          <a:p>
            <a:r>
              <a:rPr lang="en-US" sz="2200" dirty="0">
                <a:latin typeface="Courier New"/>
                <a:cs typeface="Courier New"/>
              </a:rPr>
              <a:t>        </a:t>
            </a:r>
            <a:r>
              <a:rPr lang="en-US" sz="2200" b="1" dirty="0">
                <a:latin typeface="Courier New"/>
                <a:cs typeface="Courier New"/>
              </a:rPr>
              <a:t>"</a:t>
            </a:r>
            <a:r>
              <a:rPr lang="en-US" sz="2200" b="1" dirty="0" err="1">
                <a:latin typeface="Courier New"/>
                <a:cs typeface="Courier New"/>
              </a:rPr>
              <a:t>docker</a:t>
            </a:r>
            <a:r>
              <a:rPr lang="en-US" sz="2200" b="1" dirty="0">
                <a:latin typeface="Courier New"/>
                <a:cs typeface="Courier New"/>
              </a:rPr>
              <a:t> pull repo:80/</a:t>
            </a:r>
            <a:r>
              <a:rPr lang="en-US" sz="2200" b="1" dirty="0" err="1">
                <a:latin typeface="Courier New"/>
                <a:cs typeface="Courier New"/>
              </a:rPr>
              <a:t>bintray</a:t>
            </a:r>
            <a:r>
              <a:rPr lang="en-US" sz="2200" b="1" dirty="0">
                <a:latin typeface="Courier New"/>
                <a:cs typeface="Courier New"/>
              </a:rPr>
              <a:t>/</a:t>
            </a:r>
            <a:r>
              <a:rPr lang="en-US" sz="2200" b="1" dirty="0" err="1">
                <a:latin typeface="Courier New"/>
                <a:cs typeface="Courier New"/>
              </a:rPr>
              <a:t>mongo:dev</a:t>
            </a:r>
            <a:r>
              <a:rPr lang="en-US" sz="2200" b="1" dirty="0">
                <a:latin typeface="Courier New"/>
                <a:cs typeface="Courier New"/>
              </a:rPr>
              <a:t>",</a:t>
            </a:r>
          </a:p>
          <a:p>
            <a:r>
              <a:rPr lang="en-US" sz="2200" b="1" dirty="0">
                <a:latin typeface="Courier New"/>
                <a:cs typeface="Courier New"/>
              </a:rPr>
              <a:t>        "</a:t>
            </a:r>
            <a:r>
              <a:rPr lang="en-US" sz="2200" b="1" dirty="0" err="1">
                <a:latin typeface="Courier New"/>
                <a:cs typeface="Courier New"/>
              </a:rPr>
              <a:t>docker</a:t>
            </a:r>
            <a:r>
              <a:rPr lang="en-US" sz="2200" b="1" dirty="0">
                <a:latin typeface="Courier New"/>
                <a:cs typeface="Courier New"/>
              </a:rPr>
              <a:t> pull repo:80/</a:t>
            </a:r>
            <a:r>
              <a:rPr lang="en-US" sz="2200" b="1" dirty="0" err="1">
                <a:latin typeface="Courier New"/>
                <a:cs typeface="Courier New"/>
              </a:rPr>
              <a:t>bintray</a:t>
            </a:r>
            <a:r>
              <a:rPr lang="en-US" sz="2200" b="1" dirty="0">
                <a:latin typeface="Courier New"/>
                <a:cs typeface="Courier New"/>
              </a:rPr>
              <a:t>/</a:t>
            </a:r>
            <a:r>
              <a:rPr lang="en-US" sz="2200" b="1" dirty="0" err="1">
                <a:latin typeface="Courier New"/>
                <a:cs typeface="Courier New"/>
              </a:rPr>
              <a:t>redis:dev</a:t>
            </a:r>
            <a:r>
              <a:rPr lang="en-US" sz="2200" b="1" dirty="0">
                <a:latin typeface="Courier New"/>
                <a:cs typeface="Courier New"/>
              </a:rPr>
              <a:t>",</a:t>
            </a:r>
          </a:p>
          <a:p>
            <a:r>
              <a:rPr lang="en-US" sz="2200" b="1" dirty="0">
                <a:latin typeface="Courier New"/>
                <a:cs typeface="Courier New"/>
              </a:rPr>
              <a:t>        "</a:t>
            </a:r>
            <a:r>
              <a:rPr lang="en-US" sz="2200" b="1" dirty="0" err="1">
                <a:latin typeface="Courier New"/>
                <a:cs typeface="Courier New"/>
              </a:rPr>
              <a:t>docker</a:t>
            </a:r>
            <a:r>
              <a:rPr lang="en-US" sz="2200" b="1" dirty="0">
                <a:latin typeface="Courier New"/>
                <a:cs typeface="Courier New"/>
              </a:rPr>
              <a:t> pull repo:80/</a:t>
            </a:r>
            <a:r>
              <a:rPr lang="en-US" sz="2200" b="1" dirty="0" err="1">
                <a:latin typeface="Courier New"/>
                <a:cs typeface="Courier New"/>
              </a:rPr>
              <a:t>bintray</a:t>
            </a:r>
            <a:r>
              <a:rPr lang="en-US" sz="2200" b="1" dirty="0">
                <a:latin typeface="Courier New"/>
                <a:cs typeface="Courier New"/>
              </a:rPr>
              <a:t>/</a:t>
            </a:r>
            <a:r>
              <a:rPr lang="en-US" sz="2200" b="1" dirty="0" err="1">
                <a:latin typeface="Courier New"/>
                <a:cs typeface="Courier New"/>
              </a:rPr>
              <a:t>couchdb:dev</a:t>
            </a:r>
            <a:r>
              <a:rPr lang="en-US" sz="2200" b="1" dirty="0">
                <a:latin typeface="Courier New"/>
                <a:cs typeface="Courier New"/>
              </a:rPr>
              <a:t>",</a:t>
            </a:r>
          </a:p>
          <a:p>
            <a:r>
              <a:rPr lang="en-US" sz="2200" b="1" dirty="0">
                <a:latin typeface="Courier New"/>
                <a:cs typeface="Courier New"/>
              </a:rPr>
              <a:t>        "</a:t>
            </a:r>
            <a:r>
              <a:rPr lang="en-US" sz="2200" b="1" dirty="0" err="1">
                <a:latin typeface="Courier New"/>
                <a:cs typeface="Courier New"/>
              </a:rPr>
              <a:t>docker</a:t>
            </a:r>
            <a:r>
              <a:rPr lang="en-US" sz="2200" b="1" dirty="0">
                <a:latin typeface="Courier New"/>
                <a:cs typeface="Courier New"/>
              </a:rPr>
              <a:t> pull repo:80/</a:t>
            </a:r>
            <a:r>
              <a:rPr lang="en-US" sz="2200" b="1" dirty="0" err="1">
                <a:latin typeface="Courier New"/>
                <a:cs typeface="Courier New"/>
              </a:rPr>
              <a:t>bintray</a:t>
            </a:r>
            <a:r>
              <a:rPr lang="en-US" sz="2200" b="1" dirty="0">
                <a:latin typeface="Courier New"/>
                <a:cs typeface="Courier New"/>
              </a:rPr>
              <a:t>/</a:t>
            </a:r>
            <a:r>
              <a:rPr lang="en-US" sz="2200" b="1" dirty="0" err="1">
                <a:latin typeface="Courier New"/>
                <a:cs typeface="Courier New"/>
              </a:rPr>
              <a:t>elasticsearch:dev</a:t>
            </a:r>
            <a:r>
              <a:rPr lang="en-US" sz="2200" b="1" dirty="0">
                <a:latin typeface="Courier New"/>
                <a:cs typeface="Courier New"/>
              </a:rPr>
              <a:t>"</a:t>
            </a:r>
          </a:p>
          <a:p>
            <a:r>
              <a:rPr lang="en-US" sz="2200" dirty="0">
                <a:latin typeface="Courier New"/>
                <a:cs typeface="Courier New"/>
              </a:rPr>
              <a:t>      ],</a:t>
            </a:r>
          </a:p>
          <a:p>
            <a:r>
              <a:rPr lang="en-US" sz="2200" dirty="0">
                <a:latin typeface="Courier New"/>
                <a:cs typeface="Courier New"/>
              </a:rPr>
              <a:t>      "</a:t>
            </a:r>
            <a:r>
              <a:rPr lang="en-US" sz="2200" dirty="0" err="1">
                <a:latin typeface="Courier New"/>
                <a:cs typeface="Courier New"/>
              </a:rPr>
              <a:t>pause_before</a:t>
            </a:r>
            <a:r>
              <a:rPr lang="en-US" sz="2200" dirty="0">
                <a:latin typeface="Courier New"/>
                <a:cs typeface="Courier New"/>
              </a:rPr>
              <a:t>": "30s"</a:t>
            </a:r>
          </a:p>
          <a:p>
            <a:r>
              <a:rPr lang="en-US" sz="2200" dirty="0">
                <a:latin typeface="Courier New"/>
                <a:cs typeface="Courier New"/>
              </a:rPr>
              <a:t>    }</a:t>
            </a:r>
          </a:p>
          <a:p>
            <a:r>
              <a:rPr lang="en-US" sz="2200" dirty="0">
                <a:latin typeface="Courier New"/>
                <a:cs typeface="Courier New"/>
              </a:rPr>
              <a:t>  ],</a:t>
            </a:r>
          </a:p>
        </p:txBody>
      </p:sp>
    </p:spTree>
    <p:extLst>
      <p:ext uri="{BB962C8B-B14F-4D97-AF65-F5344CB8AC3E}">
        <p14:creationId xmlns:p14="http://schemas.microsoft.com/office/powerpoint/2010/main" val="739068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liberal</a:t>
            </a:r>
            <a:endParaRPr lang="en-GB" dirty="0"/>
          </a:p>
        </p:txBody>
      </p:sp>
      <p:pic>
        <p:nvPicPr>
          <p:cNvPr id="11266" name="Picture 2" descr="http://www.mathcs.emory.edu/%7Emic/images/funny/linux-communism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533" y="1628804"/>
            <a:ext cx="2389615" cy="385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54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like it?</a:t>
            </a:r>
            <a:endParaRPr lang="en-US" dirty="0"/>
          </a:p>
        </p:txBody>
      </p:sp>
      <p:pic>
        <p:nvPicPr>
          <p:cNvPr id="2" name="Picture 1" descr="chan-rock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50" y="2722462"/>
            <a:ext cx="4940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53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pic>
        <p:nvPicPr>
          <p:cNvPr id="4" name="Content Placeholder 3" descr="no cowboy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569" y="2320290"/>
            <a:ext cx="7698862" cy="3440429"/>
          </a:xfrm>
        </p:spPr>
      </p:pic>
    </p:spTree>
    <p:extLst>
      <p:ext uri="{BB962C8B-B14F-4D97-AF65-F5344CB8AC3E}">
        <p14:creationId xmlns:p14="http://schemas.microsoft.com/office/powerpoint/2010/main" val="33553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Still, </a:t>
            </a:r>
            <a:r>
              <a:rPr lang="en-US" dirty="0" smtClean="0"/>
              <a:t>some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Updating the base box</a:t>
            </a:r>
          </a:p>
          <a:p>
            <a:pPr lvl="1"/>
            <a:r>
              <a:rPr lang="en-US" dirty="0" smtClean="0"/>
              <a:t>Solved by </a:t>
            </a:r>
            <a:r>
              <a:rPr lang="en-US" dirty="0" err="1" smtClean="0"/>
              <a:t>timestamping</a:t>
            </a:r>
            <a:endParaRPr lang="en-US" dirty="0"/>
          </a:p>
          <a:p>
            <a:pPr lvl="1"/>
            <a:r>
              <a:rPr lang="en-US" dirty="0" smtClean="0"/>
              <a:t>Deciding when to repackage the box</a:t>
            </a:r>
          </a:p>
          <a:p>
            <a:r>
              <a:rPr lang="en-US" dirty="0" smtClean="0"/>
              <a:t>Developers </a:t>
            </a:r>
            <a:r>
              <a:rPr lang="en-US" dirty="0" err="1" smtClean="0"/>
              <a:t>Docker</a:t>
            </a:r>
            <a:r>
              <a:rPr lang="en-US" dirty="0" smtClean="0"/>
              <a:t> learning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4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2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Packer builds custom b2d image with base images preinstalled</a:t>
            </a:r>
          </a:p>
        </p:txBody>
      </p:sp>
    </p:spTree>
    <p:extLst>
      <p:ext uri="{BB962C8B-B14F-4D97-AF65-F5344CB8AC3E}">
        <p14:creationId xmlns:p14="http://schemas.microsoft.com/office/powerpoint/2010/main" val="124102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Packer builds custom b2d image with base images preinstalled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downloads the box from </a:t>
            </a:r>
            <a:r>
              <a:rPr lang="en-US" sz="3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</a:t>
            </a:r>
            <a:endParaRPr lang="en-US" sz="32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80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Packer builds custom b2d image with base images preinstalled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downloads the box from </a:t>
            </a:r>
            <a:r>
              <a:rPr lang="en-US" sz="3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</a:t>
            </a:r>
            <a:endParaRPr lang="en-US" sz="32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runs the b2d virtual box</a:t>
            </a:r>
          </a:p>
        </p:txBody>
      </p:sp>
    </p:spTree>
    <p:extLst>
      <p:ext uri="{BB962C8B-B14F-4D97-AF65-F5344CB8AC3E}">
        <p14:creationId xmlns:p14="http://schemas.microsoft.com/office/powerpoint/2010/main" val="100805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Packer builds custom b2d image with base images preinstalled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downloads the box from </a:t>
            </a:r>
            <a:r>
              <a:rPr lang="en-US" sz="3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</a:t>
            </a:r>
            <a:endParaRPr lang="en-US" sz="32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runs the b2d virtual box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pulls &amp; starts the containers</a:t>
            </a:r>
          </a:p>
        </p:txBody>
      </p:sp>
    </p:spTree>
    <p:extLst>
      <p:ext uri="{BB962C8B-B14F-4D97-AF65-F5344CB8AC3E}">
        <p14:creationId xmlns:p14="http://schemas.microsoft.com/office/powerpoint/2010/main" val="105351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Packer builds custom b2d image with base images preinstalled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downloads the box from </a:t>
            </a:r>
            <a:r>
              <a:rPr lang="en-US" sz="3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artifactory</a:t>
            </a:r>
            <a:endParaRPr lang="en-US" sz="3200" dirty="0" smtClean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runs the b2d virtual box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</a:t>
            </a: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pulls &amp; starts </a:t>
            </a: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the containers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destroy </a:t>
            </a:r>
            <a:r>
              <a:rPr lang="en-US" sz="3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keeps Base containers</a:t>
            </a:r>
            <a:endParaRPr lang="en-US" sz="3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4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No, Thank you!</a:t>
            </a:r>
            <a:endParaRPr lang="en-US" dirty="0"/>
          </a:p>
        </p:txBody>
      </p:sp>
      <p:pic>
        <p:nvPicPr>
          <p:cNvPr id="3" name="Picture 8" descr="http://s3.amazonaws.com/rapgenius/cm-29490-050938f1f39e7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618" y="1690688"/>
            <a:ext cx="6244767" cy="472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70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liberal</a:t>
            </a:r>
            <a:endParaRPr lang="en-GB" dirty="0"/>
          </a:p>
        </p:txBody>
      </p:sp>
      <p:pic>
        <p:nvPicPr>
          <p:cNvPr id="11266" name="Picture 2" descr="http://www.mathcs.emory.edu/%7Emic/images/funny/linux-communism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533" y="1628804"/>
            <a:ext cx="2389615" cy="385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2.gstatic.com/images?q=tbn:ANd9GcRR1QRvxPHPqAGjOFVowOKq9TFhvHIwj81PeO-A0KbktgV_lxr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5844" y="4227080"/>
            <a:ext cx="3683149" cy="23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938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liberal</a:t>
            </a:r>
            <a:endParaRPr lang="en-GB" dirty="0"/>
          </a:p>
        </p:txBody>
      </p:sp>
      <p:pic>
        <p:nvPicPr>
          <p:cNvPr id="11266" name="Picture 2" descr="http://www.mathcs.emory.edu/%7Emic/images/funny/linux-communism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533" y="1628804"/>
            <a:ext cx="2389615" cy="385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ncrypted-tbn0.gstatic.com/images?q=tbn:ANd9GcQaYgRDZaPf4gKE4yvNldL6DhCbr_NQOfZxSZcGG13UMM0CWljWX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5407" y="1412776"/>
            <a:ext cx="3657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2.gstatic.com/images?q=tbn:ANd9GcRR1QRvxPHPqAGjOFVowOKq9TFhvHIwj81PeO-A0KbktgV_lxr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5844" y="4227080"/>
            <a:ext cx="3683149" cy="23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578288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563" y="1095550"/>
            <a:ext cx="5710382" cy="42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0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02" y="612565"/>
            <a:ext cx="8880048" cy="57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8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38" y="644691"/>
            <a:ext cx="9438125" cy="55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we have an idea</a:t>
            </a:r>
            <a:endParaRPr lang="en-US" dirty="0"/>
          </a:p>
        </p:txBody>
      </p:sp>
      <p:pic>
        <p:nvPicPr>
          <p:cNvPr id="4" name="Picture 3" descr="evil ide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895" y="1682309"/>
            <a:ext cx="6252210" cy="45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7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597" y="2651114"/>
            <a:ext cx="1997556" cy="1997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847" y="2333662"/>
            <a:ext cx="2151903" cy="21906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00940" y="2105561"/>
            <a:ext cx="139974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spcBef>
                <a:spcPct val="0"/>
              </a:spcBef>
            </a:pPr>
            <a:r>
              <a:rPr lang="en-US" sz="16600" dirty="0">
                <a:solidFill>
                  <a:srgbClr val="006DB6"/>
                </a:solidFill>
                <a:latin typeface="Open Sans Semibold"/>
                <a:ea typeface="+mj-ea"/>
                <a:cs typeface="Open Sans Semibold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2983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Opscode</a:t>
            </a:r>
            <a:r>
              <a:rPr lang="en-US" dirty="0" smtClean="0"/>
              <a:t> Chef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12878"/>
            <a:ext cx="9144000" cy="39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669637" y="1535113"/>
            <a:ext cx="10852727" cy="1597025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3200" dirty="0"/>
              <a:t>Yoav </a:t>
            </a:r>
            <a:r>
              <a:rPr lang="en-US" sz="3200" dirty="0" err="1" smtClean="0"/>
              <a:t>Landman</a:t>
            </a: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JFrog CTO</a:t>
            </a:r>
            <a:endParaRPr lang="en-US" sz="3200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141" b="-8141"/>
          <a:stretch>
            <a:fillRect/>
          </a:stretch>
        </p:blipFill>
        <p:spPr>
          <a:xfrm>
            <a:off x="4845052" y="2938208"/>
            <a:ext cx="3336130" cy="2835773"/>
          </a:xfrm>
        </p:spPr>
      </p:pic>
    </p:spTree>
    <p:extLst>
      <p:ext uri="{BB962C8B-B14F-4D97-AF65-F5344CB8AC3E}">
        <p14:creationId xmlns:p14="http://schemas.microsoft.com/office/powerpoint/2010/main" val="1280631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works with cookbooks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00" y="1888173"/>
            <a:ext cx="8944000" cy="434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56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works with cookbooks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38" y="1894460"/>
            <a:ext cx="8933333" cy="4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6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Install MySQL in Ruby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93" y="2564907"/>
            <a:ext cx="9099819" cy="31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1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272180"/>
            <a:ext cx="7632848" cy="55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Vagrant with Chef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83" y="2237270"/>
            <a:ext cx="8079035" cy="364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Vagrant with Chef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36" y="1689117"/>
            <a:ext cx="7733333" cy="44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2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Vagrant with Chef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36" y="1689117"/>
            <a:ext cx="7733333" cy="44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Vagrant with Chef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36" y="1689117"/>
            <a:ext cx="7733333" cy="44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Vagrant with Chef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36" y="1689117"/>
            <a:ext cx="7733333" cy="44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7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Vagrant with Chef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36" y="1689117"/>
            <a:ext cx="7733333" cy="44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5323"/>
            <a:ext cx="12192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99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Check out cookbook and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file</a:t>
            </a:r>
            <a:endParaRPr lang="en-US" sz="40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1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Check out cookbook and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</a:t>
            </a: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file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downloads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box</a:t>
            </a:r>
            <a:endParaRPr lang="en-US" sz="40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04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Check out cookbook and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</a:t>
            </a: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file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downloads box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starts the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box</a:t>
            </a:r>
            <a:endParaRPr lang="en-US" sz="40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Check out cookbook and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</a:t>
            </a: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file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downloads box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starts the box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triggers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Chef</a:t>
            </a:r>
            <a:endParaRPr lang="en-US" sz="40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Check out cookbook and </a:t>
            </a:r>
            <a:r>
              <a:rPr lang="en-US" sz="40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</a:t>
            </a: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file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downloads box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starts the box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triggers Chef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Chef plays recipes to set up everything</a:t>
            </a:r>
          </a:p>
        </p:txBody>
      </p:sp>
    </p:spTree>
    <p:extLst>
      <p:ext uri="{BB962C8B-B14F-4D97-AF65-F5344CB8AC3E}">
        <p14:creationId xmlns:p14="http://schemas.microsoft.com/office/powerpoint/2010/main" val="1364180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like it?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3403600" y="5440361"/>
            <a:ext cx="5384800" cy="8461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Solves the problem!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50" y="2019300"/>
            <a:ext cx="4559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7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95777" y="2590350"/>
            <a:ext cx="2242215" cy="16080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Vagrant</a:t>
            </a:r>
            <a:endParaRPr lang="en-GB" sz="3200" dirty="0"/>
          </a:p>
        </p:txBody>
      </p:sp>
      <p:sp>
        <p:nvSpPr>
          <p:cNvPr id="9" name="Rectangle 8"/>
          <p:cNvSpPr/>
          <p:nvPr/>
        </p:nvSpPr>
        <p:spPr>
          <a:xfrm>
            <a:off x="5895622" y="1437092"/>
            <a:ext cx="2242215" cy="3518029"/>
          </a:xfrm>
          <a:prstGeom prst="rect">
            <a:avLst/>
          </a:prstGeom>
          <a:solidFill>
            <a:srgbClr val="F9EE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548" y="1469672"/>
            <a:ext cx="136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CentOS</a:t>
            </a:r>
            <a:r>
              <a:rPr lang="en-GB" sz="2400" dirty="0"/>
              <a:t> </a:t>
            </a:r>
            <a:r>
              <a:rPr lang="en-GB" sz="2400" dirty="0" smtClean="0"/>
              <a:t>6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6345725" y="2258950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mongo</a:t>
            </a:r>
            <a:endParaRPr lang="en-GB" sz="2000" dirty="0"/>
          </a:p>
        </p:txBody>
      </p:sp>
      <p:sp>
        <p:nvSpPr>
          <p:cNvPr id="17" name="Rectangle 16"/>
          <p:cNvSpPr/>
          <p:nvPr/>
        </p:nvSpPr>
        <p:spPr>
          <a:xfrm>
            <a:off x="6345725" y="2916528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couch</a:t>
            </a:r>
            <a:endParaRPr lang="en-GB" sz="2000" dirty="0"/>
          </a:p>
        </p:txBody>
      </p:sp>
      <p:sp>
        <p:nvSpPr>
          <p:cNvPr id="18" name="Rectangle 17"/>
          <p:cNvSpPr/>
          <p:nvPr/>
        </p:nvSpPr>
        <p:spPr>
          <a:xfrm>
            <a:off x="6345725" y="3554351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elastic</a:t>
            </a:r>
            <a:endParaRPr lang="en-GB" sz="2000" dirty="0"/>
          </a:p>
        </p:txBody>
      </p:sp>
      <p:sp>
        <p:nvSpPr>
          <p:cNvPr id="19" name="Rectangle 18"/>
          <p:cNvSpPr/>
          <p:nvPr/>
        </p:nvSpPr>
        <p:spPr>
          <a:xfrm>
            <a:off x="6345725" y="4166775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...</a:t>
            </a:r>
            <a:endParaRPr lang="en-GB" sz="2000" dirty="0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3737992" y="3369495"/>
            <a:ext cx="2455334" cy="2487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31880" y="3512577"/>
            <a:ext cx="124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Chef</a:t>
            </a:r>
          </a:p>
          <a:p>
            <a:r>
              <a:rPr lang="en-US" dirty="0" smtClean="0"/>
              <a:t>provision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37992" y="1931338"/>
            <a:ext cx="2157630" cy="11681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07325" y="1866786"/>
            <a:ext cx="124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0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pic>
        <p:nvPicPr>
          <p:cNvPr id="4" name="Content Placeholder 3" descr="no cowboy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569" y="2320290"/>
            <a:ext cx="7698862" cy="3440429"/>
          </a:xfrm>
        </p:spPr>
      </p:pic>
    </p:spTree>
    <p:extLst>
      <p:ext uri="{BB962C8B-B14F-4D97-AF65-F5344CB8AC3E}">
        <p14:creationId xmlns:p14="http://schemas.microsoft.com/office/powerpoint/2010/main" val="129581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break things</a:t>
            </a:r>
            <a:endParaRPr lang="en-US" dirty="0"/>
          </a:p>
        </p:txBody>
      </p:sp>
      <p:pic>
        <p:nvPicPr>
          <p:cNvPr id="12" name="Picture 11" descr="284238_6959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605280"/>
            <a:ext cx="762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5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5323"/>
            <a:ext cx="12192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  <p:pic>
        <p:nvPicPr>
          <p:cNvPr id="10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3291" y="1642453"/>
            <a:ext cx="3301239" cy="271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76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romi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3600"/>
            <a:ext cx="12192000" cy="513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011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One does not simply</a:t>
            </a:r>
            <a:endParaRPr lang="en-US" sz="6600" cap="all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" y="486862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Replay all chef recipes</a:t>
            </a:r>
            <a:endParaRPr lang="en-US" sz="6600" cap="all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am not slacking off, </a:t>
            </a:r>
            <a:br>
              <a:rPr lang="en-US" dirty="0" smtClean="0"/>
            </a:br>
            <a:r>
              <a:rPr lang="en-US" dirty="0" smtClean="0"/>
              <a:t>my </a:t>
            </a:r>
            <a:r>
              <a:rPr lang="en-US" dirty="0" smtClean="0"/>
              <a:t>environment is </a:t>
            </a:r>
            <a:r>
              <a:rPr lang="en-US" dirty="0" smtClean="0"/>
              <a:t>provisioned</a:t>
            </a:r>
            <a:endParaRPr lang="en-US" dirty="0"/>
          </a:p>
        </p:txBody>
      </p:sp>
      <p:pic>
        <p:nvPicPr>
          <p:cNvPr id="4" name="Picture 3" descr="compil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450" y="1794510"/>
            <a:ext cx="5245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8800" dirty="0" smtClean="0"/>
              <a:t>Pre-build instead of build</a:t>
            </a:r>
          </a:p>
        </p:txBody>
      </p:sp>
    </p:spTree>
    <p:extLst>
      <p:ext uri="{BB962C8B-B14F-4D97-AF65-F5344CB8AC3E}">
        <p14:creationId xmlns:p14="http://schemas.microsoft.com/office/powerpoint/2010/main" val="166725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really new idea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157" y="2034258"/>
            <a:ext cx="5415844" cy="1764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1" y="3499556"/>
            <a:ext cx="3668888" cy="1834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01" y="4762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1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3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</a:t>
            </a:r>
            <a:r>
              <a:rPr lang="en-US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downloads </a:t>
            </a:r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box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340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</a:t>
            </a:r>
            <a:r>
              <a:rPr lang="en-US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downloads box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starts the </a:t>
            </a:r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box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How it works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</a:t>
            </a:r>
            <a:r>
              <a:rPr lang="en-US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downloads box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Vagrant starts the box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Everything is up and running</a:t>
            </a:r>
            <a:r>
              <a:rPr lang="en-US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!</a:t>
            </a:r>
            <a:endParaRPr lang="en-US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8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like it?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3412490" y="5052060"/>
            <a:ext cx="5384800" cy="8458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Solves the problem!</a:t>
            </a:r>
            <a:endParaRPr lang="en-US" dirty="0"/>
          </a:p>
        </p:txBody>
      </p:sp>
      <p:pic>
        <p:nvPicPr>
          <p:cNvPr id="8" name="Content Placeholder 7" descr="Boss_Thumbs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500" y="2121217"/>
            <a:ext cx="4445000" cy="2501900"/>
          </a:xfrm>
        </p:spPr>
      </p:pic>
    </p:spTree>
    <p:extLst>
      <p:ext uri="{BB962C8B-B14F-4D97-AF65-F5344CB8AC3E}">
        <p14:creationId xmlns:p14="http://schemas.microsoft.com/office/powerpoint/2010/main" val="23714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every time something changing in the environment…</a:t>
            </a:r>
            <a:endParaRPr lang="en-US" dirty="0"/>
          </a:p>
        </p:txBody>
      </p:sp>
      <p:pic>
        <p:nvPicPr>
          <p:cNvPr id="6" name="Content Placeholder 5" descr="ho no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715" y="2460205"/>
            <a:ext cx="4052570" cy="3566262"/>
          </a:xfrm>
        </p:spPr>
      </p:pic>
    </p:spTree>
    <p:extLst>
      <p:ext uri="{BB962C8B-B14F-4D97-AF65-F5344CB8AC3E}">
        <p14:creationId xmlns:p14="http://schemas.microsoft.com/office/powerpoint/2010/main" val="91573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5323"/>
            <a:ext cx="12192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8140251" y="5420169"/>
            <a:ext cx="3919640" cy="943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3291" y="1642453"/>
            <a:ext cx="3301239" cy="271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9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romi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3600"/>
            <a:ext cx="12192000" cy="513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8011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One does not simply</a:t>
            </a:r>
            <a:endParaRPr lang="en-US" sz="6600" cap="all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" y="486862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Rebuild </a:t>
            </a:r>
            <a:r>
              <a:rPr lang="en-US" sz="6600" cap="all" dirty="0" err="1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vm</a:t>
            </a:r>
            <a:r>
              <a:rPr lang="en-US" sz="66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on every change</a:t>
            </a:r>
            <a:endParaRPr lang="en-US" sz="6600" cap="all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we have an idea</a:t>
            </a:r>
            <a:endParaRPr lang="en-US" dirty="0"/>
          </a:p>
        </p:txBody>
      </p:sp>
      <p:pic>
        <p:nvPicPr>
          <p:cNvPr id="4" name="Picture 3" descr="evil ide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895" y="1682309"/>
            <a:ext cx="6252210" cy="45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l th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130" y="328611"/>
            <a:ext cx="7955280" cy="5966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3434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automate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" y="518866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All the things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Automating </a:t>
            </a:r>
            <a:r>
              <a:rPr lang="en-US" sz="54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vm</a:t>
            </a:r>
            <a:r>
              <a:rPr lang="en-US" sz="54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creation</a:t>
            </a:r>
            <a:endParaRPr lang="en-US" sz="54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9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Automating </a:t>
            </a:r>
            <a:r>
              <a:rPr lang="en-US" sz="54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vm</a:t>
            </a:r>
            <a:r>
              <a:rPr lang="en-US" sz="54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creation</a:t>
            </a:r>
            <a:endParaRPr lang="en-US" sz="54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2801815"/>
            <a:ext cx="10972800" cy="125437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Chef</a:t>
            </a:r>
            <a:r>
              <a:rPr lang="en-US" sz="7200" dirty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93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Automating </a:t>
            </a:r>
            <a:r>
              <a:rPr lang="en-US" sz="54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vm</a:t>
            </a:r>
            <a:r>
              <a:rPr lang="en-US" sz="54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creation</a:t>
            </a:r>
            <a:endParaRPr lang="en-US" sz="54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2801815"/>
            <a:ext cx="10972800" cy="125437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Packer?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blackboardmktg.com/wp-content/uploads/2011/11/blackboard-backgrounds-wallpaper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Automating </a:t>
            </a:r>
            <a:r>
              <a:rPr lang="en-US" sz="54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vm</a:t>
            </a:r>
            <a:r>
              <a:rPr lang="en-US" sz="54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 creation</a:t>
            </a:r>
            <a:endParaRPr lang="en-US" sz="54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2801815"/>
            <a:ext cx="10972800" cy="125437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 err="1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docker</a:t>
            </a:r>
            <a:r>
              <a:rPr lang="en-US" sz="7200" dirty="0" smtClean="0">
                <a:solidFill>
                  <a:schemeClr val="bg1"/>
                </a:solidFill>
                <a:latin typeface="DS Eraser Cyr" charset="0"/>
                <a:ea typeface="DS Eraser Cyr" charset="0"/>
                <a:cs typeface="DS Eraser Cyr" charset="0"/>
              </a:rPr>
              <a:t>?</a:t>
            </a:r>
            <a:endParaRPr lang="en-US" sz="7200" dirty="0">
              <a:solidFill>
                <a:schemeClr val="bg1"/>
              </a:solidFill>
              <a:latin typeface="DS Eraser Cyr" charset="0"/>
              <a:ea typeface="DS Eraser Cyr" charset="0"/>
              <a:cs typeface="DS Eraser Cy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zz everywhe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1" y="89959"/>
            <a:ext cx="12044638" cy="6678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573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Docker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" y="563443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Docker</a:t>
            </a:r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everywhere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769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cean-container-shipping-freight-forwarder-ocean-freight-imports-and-exports-www-shipit-com_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" y="125730"/>
            <a:ext cx="10058400" cy="66817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573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Why </a:t>
            </a:r>
            <a:r>
              <a:rPr lang="en-US" sz="6600" cap="all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docker</a:t>
            </a:r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?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" y="563443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Because containers.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21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3100"/>
            <a:ext cx="12192000" cy="55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5323"/>
            <a:ext cx="12192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8140251" y="5420169"/>
            <a:ext cx="3919640" cy="943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22602">
            <a:off x="229514" y="4421727"/>
            <a:ext cx="2724969" cy="213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3291" y="1642453"/>
            <a:ext cx="3301239" cy="271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38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3100"/>
            <a:ext cx="12192000" cy="55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3100"/>
            <a:ext cx="12192000" cy="55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5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42" y="288234"/>
            <a:ext cx="10884750" cy="608720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44520" y="6375440"/>
            <a:ext cx="5384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www.programering.com</a:t>
            </a:r>
            <a:r>
              <a:rPr lang="en-US" dirty="0"/>
              <a:t>/a/</a:t>
            </a:r>
            <a:r>
              <a:rPr lang="en-US" dirty="0" err="1"/>
              <a:t>MDMzAjMwATk.html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Layered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Along other benefits, efficient: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pull brings deltas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9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772" y="0"/>
            <a:ext cx="4469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5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13" y="2094534"/>
            <a:ext cx="10972800" cy="30638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fits much the micro-service arch of </a:t>
            </a:r>
            <a:r>
              <a:rPr lang="en-US" dirty="0" err="1"/>
              <a:t>bintray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(+ </a:t>
            </a:r>
            <a:r>
              <a:rPr lang="en-US" dirty="0"/>
              <a:t>we do not need all services always)</a:t>
            </a:r>
          </a:p>
        </p:txBody>
      </p:sp>
      <p:sp>
        <p:nvSpPr>
          <p:cNvPr id="4" name="Heart 3"/>
          <p:cNvSpPr/>
          <p:nvPr/>
        </p:nvSpPr>
        <p:spPr>
          <a:xfrm>
            <a:off x="4478457" y="594679"/>
            <a:ext cx="822960" cy="822960"/>
          </a:xfrm>
          <a:prstGeom prst="hear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not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2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not enough</a:t>
            </a:r>
            <a:endParaRPr lang="en-US" dirty="0"/>
          </a:p>
        </p:txBody>
      </p:sp>
      <p:pic>
        <p:nvPicPr>
          <p:cNvPr id="5" name="Picture 4" descr="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" y="1546086"/>
            <a:ext cx="5536096" cy="30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not enough</a:t>
            </a:r>
            <a:endParaRPr lang="en-US" dirty="0"/>
          </a:p>
        </p:txBody>
      </p:sp>
      <p:pic>
        <p:nvPicPr>
          <p:cNvPr id="5" name="Picture 4" descr="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8" y="1546086"/>
            <a:ext cx="5536096" cy="3085244"/>
          </a:xfrm>
          <a:prstGeom prst="rect">
            <a:avLst/>
          </a:prstGeom>
        </p:spPr>
      </p:pic>
      <p:pic>
        <p:nvPicPr>
          <p:cNvPr id="4" name="Picture 3" descr="all thing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044" y="2624674"/>
            <a:ext cx="4562558" cy="3421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29795" y="3169273"/>
            <a:ext cx="3795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automate</a:t>
            </a:r>
            <a:endParaRPr lang="en-US" sz="32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8183" y="5461818"/>
            <a:ext cx="3642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All the things</a:t>
            </a:r>
            <a:endParaRPr lang="en-US" sz="32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Vagrant </a:t>
            </a:r>
            <a:r>
              <a:rPr lang="en-US" dirty="0" smtClean="0"/>
              <a:t>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Configure host </a:t>
            </a:r>
            <a:r>
              <a:rPr lang="en-US" dirty="0" err="1" smtClean="0"/>
              <a:t>vm</a:t>
            </a:r>
            <a:r>
              <a:rPr lang="en-US" dirty="0" smtClean="0"/>
              <a:t> to run containers</a:t>
            </a:r>
          </a:p>
          <a:p>
            <a:pPr lvl="1"/>
            <a:r>
              <a:rPr lang="en-US" dirty="0" err="1"/>
              <a:t>Plugable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hosts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Docker</a:t>
            </a:r>
            <a:r>
              <a:rPr lang="en-US" dirty="0" smtClean="0"/>
              <a:t> and run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Vagrant </a:t>
            </a:r>
            <a:r>
              <a:rPr lang="en-US" dirty="0" smtClean="0"/>
              <a:t>can </a:t>
            </a:r>
            <a:r>
              <a:rPr lang="en-US" dirty="0" smtClean="0"/>
              <a:t>control </a:t>
            </a:r>
            <a:r>
              <a:rPr lang="en-US" dirty="0" err="1" smtClean="0"/>
              <a:t>Docker</a:t>
            </a:r>
            <a:r>
              <a:rPr lang="en-US" dirty="0" smtClean="0"/>
              <a:t> containers – run, destroy,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2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1103445" y="1888133"/>
            <a:ext cx="10106883" cy="4229167"/>
            <a:chOff x="323528" y="1720981"/>
            <a:chExt cx="8228234" cy="34430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1960" y="1720981"/>
              <a:ext cx="4339802" cy="34430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2427734"/>
              <a:ext cx="3186791" cy="2493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50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support in Vagrant</a:t>
            </a:r>
            <a:endParaRPr lang="en-US" dirty="0"/>
          </a:p>
        </p:txBody>
      </p:sp>
      <p:pic>
        <p:nvPicPr>
          <p:cNvPr id="4" name="Picture 3" descr="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01" y="1610139"/>
            <a:ext cx="1505907" cy="4800600"/>
          </a:xfrm>
          <a:prstGeom prst="rect">
            <a:avLst/>
          </a:prstGeom>
        </p:spPr>
      </p:pic>
      <p:pic>
        <p:nvPicPr>
          <p:cNvPr id="5" name="Picture 4" descr="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87" y="1610139"/>
            <a:ext cx="1600752" cy="34289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220278" y="4214191"/>
            <a:ext cx="4790661" cy="101379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2435" y="4128916"/>
            <a:ext cx="1133061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67" dirty="0">
                <a:solidFill>
                  <a:srgbClr val="006DB6"/>
                </a:solidFill>
                <a:latin typeface="Open Sans Semibold"/>
                <a:ea typeface="+mj-ea"/>
                <a:cs typeface="Open Sans Semi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69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Provider? </a:t>
            </a:r>
            <a:r>
              <a:rPr lang="en-US" dirty="0" err="1" smtClean="0"/>
              <a:t>Provisioner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Picture 2" descr="confus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510" y="1417639"/>
            <a:ext cx="7840980" cy="517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Provider vs </a:t>
            </a:r>
            <a:r>
              <a:rPr lang="en-US" dirty="0" err="1" smtClean="0"/>
              <a:t>Provisioner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Provider: defines </a:t>
            </a:r>
            <a:r>
              <a:rPr lang="en-US" dirty="0"/>
              <a:t>the type of machines to manage, affects </a:t>
            </a:r>
            <a:r>
              <a:rPr lang="en-US" dirty="0" err="1"/>
              <a:t>vm</a:t>
            </a:r>
            <a:r>
              <a:rPr lang="en-US" dirty="0"/>
              <a:t> </a:t>
            </a:r>
            <a:r>
              <a:rPr lang="en-US" dirty="0" smtClean="0"/>
              <a:t>creation</a:t>
            </a:r>
          </a:p>
          <a:p>
            <a:endParaRPr lang="en-US" dirty="0" smtClean="0"/>
          </a:p>
          <a:p>
            <a:r>
              <a:rPr lang="en-US" dirty="0" err="1" smtClean="0"/>
              <a:t>Provisioner</a:t>
            </a:r>
            <a:r>
              <a:rPr lang="en-US" dirty="0" smtClean="0"/>
              <a:t>: </a:t>
            </a:r>
            <a:r>
              <a:rPr lang="en-US" dirty="0"/>
              <a:t>configures an existing machine </a:t>
            </a:r>
            <a:r>
              <a:rPr lang="en-US" dirty="0" smtClean="0"/>
              <a:t>on first vagrant up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Vagrant destroy </a:t>
            </a:r>
            <a:r>
              <a:rPr lang="en-US" dirty="0" smtClean="0"/>
              <a:t>- undo machine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9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II: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Vagrant +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 smtClean="0"/>
              <a:t>the services in one </a:t>
            </a:r>
            <a:r>
              <a:rPr lang="en-US" dirty="0" smtClean="0"/>
              <a:t>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8" y="1007343"/>
            <a:ext cx="11428570" cy="48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95777" y="2590350"/>
            <a:ext cx="2242215" cy="16080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Vagrant</a:t>
            </a:r>
            <a:endParaRPr lang="en-GB" sz="3200" dirty="0"/>
          </a:p>
        </p:txBody>
      </p:sp>
      <p:sp>
        <p:nvSpPr>
          <p:cNvPr id="9" name="Rectangle 8"/>
          <p:cNvSpPr/>
          <p:nvPr/>
        </p:nvSpPr>
        <p:spPr>
          <a:xfrm>
            <a:off x="5895622" y="1286851"/>
            <a:ext cx="2242215" cy="4744295"/>
          </a:xfrm>
          <a:prstGeom prst="rect">
            <a:avLst/>
          </a:prstGeom>
          <a:solidFill>
            <a:srgbClr val="F9EE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548" y="1469672"/>
            <a:ext cx="136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CentOS</a:t>
            </a:r>
            <a:r>
              <a:rPr lang="en-GB" sz="2400" dirty="0"/>
              <a:t> </a:t>
            </a:r>
            <a:r>
              <a:rPr lang="en-GB" sz="2400" dirty="0" smtClean="0"/>
              <a:t>6</a:t>
            </a:r>
            <a:endParaRPr lang="en-GB" sz="2400" dirty="0"/>
          </a:p>
        </p:txBody>
      </p:sp>
      <p:sp>
        <p:nvSpPr>
          <p:cNvPr id="14" name="Rectangle 13"/>
          <p:cNvSpPr/>
          <p:nvPr/>
        </p:nvSpPr>
        <p:spPr>
          <a:xfrm>
            <a:off x="6193326" y="2277591"/>
            <a:ext cx="1651000" cy="33675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5" name="Rectangle 14"/>
          <p:cNvSpPr/>
          <p:nvPr/>
        </p:nvSpPr>
        <p:spPr>
          <a:xfrm>
            <a:off x="6345725" y="3047296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mongo</a:t>
            </a:r>
            <a:endParaRPr lang="en-GB" sz="2000" dirty="0"/>
          </a:p>
        </p:txBody>
      </p:sp>
      <p:sp>
        <p:nvSpPr>
          <p:cNvPr id="17" name="Rectangle 16"/>
          <p:cNvSpPr/>
          <p:nvPr/>
        </p:nvSpPr>
        <p:spPr>
          <a:xfrm>
            <a:off x="6345725" y="3704874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couch</a:t>
            </a:r>
            <a:endParaRPr lang="en-GB" sz="2000" dirty="0"/>
          </a:p>
        </p:txBody>
      </p:sp>
      <p:sp>
        <p:nvSpPr>
          <p:cNvPr id="18" name="Rectangle 17"/>
          <p:cNvSpPr/>
          <p:nvPr/>
        </p:nvSpPr>
        <p:spPr>
          <a:xfrm>
            <a:off x="6345725" y="4342697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elastic</a:t>
            </a:r>
            <a:endParaRPr lang="en-GB" sz="2000" dirty="0"/>
          </a:p>
        </p:txBody>
      </p:sp>
      <p:sp>
        <p:nvSpPr>
          <p:cNvPr id="19" name="Rectangle 18"/>
          <p:cNvSpPr/>
          <p:nvPr/>
        </p:nvSpPr>
        <p:spPr>
          <a:xfrm>
            <a:off x="6345725" y="4955121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...</a:t>
            </a:r>
            <a:endParaRPr lang="en-GB" sz="2000" dirty="0"/>
          </a:p>
        </p:txBody>
      </p:sp>
      <p:cxnSp>
        <p:nvCxnSpPr>
          <p:cNvPr id="7" name="Straight Arrow Connector 6"/>
          <p:cNvCxnSpPr>
            <a:stCxn id="6" idx="3"/>
            <a:endCxn id="14" idx="1"/>
          </p:cNvCxnSpPr>
          <p:nvPr/>
        </p:nvCxnSpPr>
        <p:spPr>
          <a:xfrm>
            <a:off x="3737992" y="3394372"/>
            <a:ext cx="2455334" cy="56699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31880" y="3574682"/>
            <a:ext cx="124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provision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37992" y="1931338"/>
            <a:ext cx="2157630" cy="11681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07325" y="1866786"/>
            <a:ext cx="124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348548" y="2436350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1222" y="677333"/>
            <a:ext cx="9722556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Courier New"/>
                <a:cs typeface="Courier New"/>
              </a:rPr>
              <a:t>Vagrant.configure</a:t>
            </a:r>
            <a:r>
              <a:rPr lang="en-US" sz="2800" dirty="0">
                <a:latin typeface="Courier New"/>
                <a:cs typeface="Courier New"/>
              </a:rPr>
              <a:t>("2") do |</a:t>
            </a:r>
            <a:r>
              <a:rPr lang="en-US" sz="2800" dirty="0" err="1">
                <a:latin typeface="Courier New"/>
                <a:cs typeface="Courier New"/>
              </a:rPr>
              <a:t>config</a:t>
            </a:r>
            <a:r>
              <a:rPr lang="en-US" sz="2800" dirty="0">
                <a:latin typeface="Courier New"/>
                <a:cs typeface="Courier New"/>
              </a:rPr>
              <a:t>|</a:t>
            </a:r>
          </a:p>
          <a:p>
            <a:r>
              <a:rPr lang="en-US" sz="2800" dirty="0">
                <a:latin typeface="Courier New"/>
                <a:cs typeface="Courier New"/>
              </a:rPr>
              <a:t>  </a:t>
            </a:r>
            <a:r>
              <a:rPr lang="en-US" sz="2800" dirty="0" err="1">
                <a:latin typeface="Courier New"/>
                <a:cs typeface="Courier New"/>
              </a:rPr>
              <a:t>config.vm.box</a:t>
            </a:r>
            <a:r>
              <a:rPr lang="en-US" sz="2800" dirty="0">
                <a:latin typeface="Courier New"/>
                <a:cs typeface="Courier New"/>
              </a:rPr>
              <a:t> = </a:t>
            </a:r>
            <a:r>
              <a:rPr lang="en-US" sz="2800" dirty="0" smtClean="0">
                <a:latin typeface="Courier New"/>
                <a:cs typeface="Courier New"/>
              </a:rPr>
              <a:t>"centos6”</a:t>
            </a:r>
          </a:p>
          <a:p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  </a:t>
            </a:r>
            <a:r>
              <a:rPr lang="en-US" sz="2800" dirty="0" err="1">
                <a:latin typeface="Courier New"/>
                <a:cs typeface="Courier New"/>
              </a:rPr>
              <a:t>config.vm.</a:t>
            </a:r>
            <a:r>
              <a:rPr lang="en-US" sz="2800" b="1" dirty="0" err="1">
                <a:latin typeface="Courier New"/>
                <a:cs typeface="Courier New"/>
              </a:rPr>
              <a:t>provider</a:t>
            </a:r>
            <a:r>
              <a:rPr lang="en-US" sz="2800" b="1" dirty="0">
                <a:latin typeface="Courier New"/>
                <a:cs typeface="Courier New"/>
              </a:rPr>
              <a:t> :</a:t>
            </a:r>
            <a:r>
              <a:rPr lang="en-US" sz="2800" b="1" dirty="0" err="1">
                <a:latin typeface="Courier New"/>
                <a:cs typeface="Courier New"/>
              </a:rPr>
              <a:t>virtualbox</a:t>
            </a:r>
            <a:r>
              <a:rPr lang="en-US" sz="2800" dirty="0">
                <a:latin typeface="Courier New"/>
                <a:cs typeface="Courier New"/>
              </a:rPr>
              <a:t> do |</a:t>
            </a:r>
            <a:r>
              <a:rPr lang="en-US" sz="2800" dirty="0" err="1" smtClean="0">
                <a:latin typeface="Courier New"/>
                <a:cs typeface="Courier New"/>
              </a:rPr>
              <a:t>vb</a:t>
            </a:r>
            <a:r>
              <a:rPr lang="en-US" sz="2800" dirty="0" smtClean="0">
                <a:latin typeface="Courier New"/>
                <a:cs typeface="Courier New"/>
              </a:rPr>
              <a:t>|</a:t>
            </a:r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 smtClean="0">
                <a:latin typeface="Courier New"/>
                <a:cs typeface="Courier New"/>
              </a:rPr>
              <a:t>     </a:t>
            </a:r>
            <a:r>
              <a:rPr lang="en-US" sz="2800" dirty="0" err="1" smtClean="0">
                <a:latin typeface="Courier New"/>
                <a:cs typeface="Courier New"/>
              </a:rPr>
              <a:t>vb.gui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= false</a:t>
            </a:r>
          </a:p>
          <a:p>
            <a:r>
              <a:rPr lang="en-US" sz="2800" dirty="0">
                <a:latin typeface="Courier New"/>
                <a:cs typeface="Courier New"/>
              </a:rPr>
              <a:t>  end</a:t>
            </a:r>
          </a:p>
          <a:p>
            <a:r>
              <a:rPr lang="en-US" sz="2800" dirty="0">
                <a:latin typeface="Courier New"/>
                <a:cs typeface="Courier New"/>
              </a:rPr>
              <a:t>  ...</a:t>
            </a:r>
          </a:p>
          <a:p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  </a:t>
            </a:r>
            <a:r>
              <a:rPr lang="en-US" sz="2800" dirty="0" err="1">
                <a:latin typeface="Courier New"/>
                <a:cs typeface="Courier New"/>
              </a:rPr>
              <a:t>config.vm.provision</a:t>
            </a:r>
            <a:r>
              <a:rPr lang="en-US" sz="2800" dirty="0">
                <a:latin typeface="Courier New"/>
                <a:cs typeface="Courier New"/>
              </a:rPr>
              <a:t> </a:t>
            </a:r>
            <a:r>
              <a:rPr lang="en-US" sz="2800" b="1" dirty="0">
                <a:latin typeface="Courier New"/>
                <a:cs typeface="Courier New"/>
              </a:rPr>
              <a:t>"</a:t>
            </a:r>
            <a:r>
              <a:rPr lang="en-US" sz="2800" b="1" dirty="0" err="1">
                <a:latin typeface="Courier New"/>
                <a:cs typeface="Courier New"/>
              </a:rPr>
              <a:t>docker</a:t>
            </a:r>
            <a:r>
              <a:rPr lang="en-US" sz="2800" b="1" dirty="0">
                <a:latin typeface="Courier New"/>
                <a:cs typeface="Courier New"/>
              </a:rPr>
              <a:t>" </a:t>
            </a:r>
            <a:r>
              <a:rPr lang="en-US" sz="2800" dirty="0">
                <a:latin typeface="Courier New"/>
                <a:cs typeface="Courier New"/>
              </a:rPr>
              <a:t>do |d|</a:t>
            </a:r>
          </a:p>
          <a:p>
            <a:r>
              <a:rPr lang="en-US" sz="2800" dirty="0">
                <a:latin typeface="Courier New"/>
                <a:cs typeface="Courier New"/>
              </a:rPr>
              <a:t>    </a:t>
            </a:r>
            <a:r>
              <a:rPr lang="en-US" sz="2800" dirty="0" err="1">
                <a:latin typeface="Courier New"/>
                <a:cs typeface="Courier New"/>
              </a:rPr>
              <a:t>d.pull_images</a:t>
            </a:r>
            <a:r>
              <a:rPr lang="en-US" sz="2800" dirty="0">
                <a:latin typeface="Courier New"/>
                <a:cs typeface="Courier New"/>
              </a:rPr>
              <a:t> "</a:t>
            </a:r>
            <a:r>
              <a:rPr lang="en-US" sz="2800" b="1" dirty="0" err="1">
                <a:latin typeface="Courier New"/>
                <a:cs typeface="Courier New"/>
              </a:rPr>
              <a:t>jfrog</a:t>
            </a:r>
            <a:r>
              <a:rPr lang="en-US" sz="2800" b="1" dirty="0">
                <a:latin typeface="Courier New"/>
                <a:cs typeface="Courier New"/>
              </a:rPr>
              <a:t>/</a:t>
            </a:r>
            <a:r>
              <a:rPr lang="en-US" sz="2800" b="1" dirty="0" err="1">
                <a:latin typeface="Courier New"/>
                <a:cs typeface="Courier New"/>
              </a:rPr>
              <a:t>bintray</a:t>
            </a:r>
            <a:r>
              <a:rPr lang="en-US" sz="2800" dirty="0">
                <a:latin typeface="Courier New"/>
                <a:cs typeface="Courier New"/>
              </a:rPr>
              <a:t>"</a:t>
            </a:r>
          </a:p>
          <a:p>
            <a:r>
              <a:rPr lang="en-US" sz="2800" dirty="0">
                <a:latin typeface="Courier New"/>
                <a:cs typeface="Courier New"/>
              </a:rPr>
              <a:t>    </a:t>
            </a:r>
            <a:r>
              <a:rPr lang="en-US" sz="2800" dirty="0" err="1">
                <a:latin typeface="Courier New"/>
                <a:cs typeface="Courier New"/>
              </a:rPr>
              <a:t>d.run</a:t>
            </a:r>
            <a:r>
              <a:rPr lang="en-US" sz="2800" dirty="0">
                <a:latin typeface="Courier New"/>
                <a:cs typeface="Courier New"/>
              </a:rPr>
              <a:t> "</a:t>
            </a:r>
            <a:r>
              <a:rPr lang="en-US" sz="2800" dirty="0" err="1">
                <a:latin typeface="Courier New"/>
                <a:cs typeface="Courier New"/>
              </a:rPr>
              <a:t>jfrog</a:t>
            </a:r>
            <a:r>
              <a:rPr lang="en-US" sz="2800" dirty="0">
                <a:latin typeface="Courier New"/>
                <a:cs typeface="Courier New"/>
              </a:rPr>
              <a:t>/</a:t>
            </a:r>
            <a:r>
              <a:rPr lang="en-US" sz="2800" dirty="0" err="1">
                <a:latin typeface="Courier New"/>
                <a:cs typeface="Courier New"/>
              </a:rPr>
              <a:t>bintray</a:t>
            </a:r>
            <a:r>
              <a:rPr lang="en-US" sz="2800" dirty="0">
                <a:latin typeface="Courier New"/>
                <a:cs typeface="Courier New"/>
              </a:rPr>
              <a:t>"</a:t>
            </a:r>
          </a:p>
          <a:p>
            <a:r>
              <a:rPr lang="en-US" sz="2800" dirty="0">
                <a:latin typeface="Courier New"/>
                <a:cs typeface="Courier New"/>
              </a:rPr>
              <a:t>  end</a:t>
            </a:r>
          </a:p>
          <a:p>
            <a:r>
              <a:rPr lang="en-US" sz="2800" dirty="0">
                <a:latin typeface="Courier New"/>
                <a:cs typeface="Courier New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7945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95777" y="2590350"/>
            <a:ext cx="2242215" cy="16080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Vagrant</a:t>
            </a:r>
            <a:endParaRPr lang="en-GB" sz="3200" dirty="0"/>
          </a:p>
        </p:txBody>
      </p:sp>
      <p:sp>
        <p:nvSpPr>
          <p:cNvPr id="9" name="Rectangle 8"/>
          <p:cNvSpPr/>
          <p:nvPr/>
        </p:nvSpPr>
        <p:spPr>
          <a:xfrm>
            <a:off x="5895622" y="1286851"/>
            <a:ext cx="2242215" cy="4744295"/>
          </a:xfrm>
          <a:prstGeom prst="rect">
            <a:avLst/>
          </a:prstGeom>
          <a:solidFill>
            <a:srgbClr val="F9EE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548" y="1469672"/>
            <a:ext cx="136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CentOS</a:t>
            </a:r>
            <a:r>
              <a:rPr lang="en-GB" sz="2400" dirty="0"/>
              <a:t> </a:t>
            </a:r>
            <a:r>
              <a:rPr lang="en-GB" sz="2400" dirty="0" smtClean="0"/>
              <a:t>6</a:t>
            </a:r>
            <a:endParaRPr lang="en-GB" sz="2400" dirty="0"/>
          </a:p>
        </p:txBody>
      </p:sp>
      <p:sp>
        <p:nvSpPr>
          <p:cNvPr id="14" name="Rectangle 13"/>
          <p:cNvSpPr/>
          <p:nvPr/>
        </p:nvSpPr>
        <p:spPr>
          <a:xfrm>
            <a:off x="6193326" y="2277591"/>
            <a:ext cx="1651000" cy="33675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5" name="Rectangle 14"/>
          <p:cNvSpPr/>
          <p:nvPr/>
        </p:nvSpPr>
        <p:spPr>
          <a:xfrm>
            <a:off x="6345725" y="3047296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mongo</a:t>
            </a:r>
            <a:endParaRPr lang="en-GB" sz="2000" dirty="0"/>
          </a:p>
        </p:txBody>
      </p:sp>
      <p:sp>
        <p:nvSpPr>
          <p:cNvPr id="17" name="Rectangle 16"/>
          <p:cNvSpPr/>
          <p:nvPr/>
        </p:nvSpPr>
        <p:spPr>
          <a:xfrm>
            <a:off x="6345725" y="3704874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couch</a:t>
            </a:r>
            <a:endParaRPr lang="en-GB" sz="2000" dirty="0"/>
          </a:p>
        </p:txBody>
      </p:sp>
      <p:sp>
        <p:nvSpPr>
          <p:cNvPr id="18" name="Rectangle 17"/>
          <p:cNvSpPr/>
          <p:nvPr/>
        </p:nvSpPr>
        <p:spPr>
          <a:xfrm>
            <a:off x="6345725" y="4342697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elastic</a:t>
            </a:r>
            <a:endParaRPr lang="en-GB" sz="2000" dirty="0"/>
          </a:p>
        </p:txBody>
      </p:sp>
      <p:sp>
        <p:nvSpPr>
          <p:cNvPr id="19" name="Rectangle 18"/>
          <p:cNvSpPr/>
          <p:nvPr/>
        </p:nvSpPr>
        <p:spPr>
          <a:xfrm>
            <a:off x="6345725" y="4955121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...</a:t>
            </a:r>
            <a:endParaRPr lang="en-GB" sz="2000" dirty="0"/>
          </a:p>
        </p:txBody>
      </p:sp>
      <p:cxnSp>
        <p:nvCxnSpPr>
          <p:cNvPr id="7" name="Straight Arrow Connector 6"/>
          <p:cNvCxnSpPr>
            <a:stCxn id="6" idx="3"/>
            <a:endCxn id="14" idx="1"/>
          </p:cNvCxnSpPr>
          <p:nvPr/>
        </p:nvCxnSpPr>
        <p:spPr>
          <a:xfrm>
            <a:off x="3737992" y="3394372"/>
            <a:ext cx="2455334" cy="56699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31880" y="3574682"/>
            <a:ext cx="124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provision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37992" y="1931338"/>
            <a:ext cx="2157630" cy="11681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07325" y="1866786"/>
            <a:ext cx="124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348548" y="2436350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741791" y="3291364"/>
            <a:ext cx="1371599" cy="1199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F7F7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Service Manager</a:t>
            </a:r>
          </a:p>
          <a:p>
            <a:pPr algn="ctr"/>
            <a:r>
              <a:rPr lang="en-GB" sz="2000" dirty="0" smtClean="0"/>
              <a:t>???</a:t>
            </a:r>
            <a:endParaRPr lang="en-GB" sz="2000" dirty="0"/>
          </a:p>
        </p:txBody>
      </p:sp>
      <p:cxnSp>
        <p:nvCxnSpPr>
          <p:cNvPr id="37" name="Straight Arrow Connector 36"/>
          <p:cNvCxnSpPr>
            <a:endCxn id="15" idx="3"/>
          </p:cNvCxnSpPr>
          <p:nvPr/>
        </p:nvCxnSpPr>
        <p:spPr>
          <a:xfrm flipH="1" flipV="1">
            <a:off x="7717324" y="3273780"/>
            <a:ext cx="956734" cy="4310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1"/>
            <a:endCxn id="17" idx="3"/>
          </p:cNvCxnSpPr>
          <p:nvPr/>
        </p:nvCxnSpPr>
        <p:spPr>
          <a:xfrm flipH="1">
            <a:off x="7717324" y="3891086"/>
            <a:ext cx="1024467" cy="4027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18" idx="3"/>
          </p:cNvCxnSpPr>
          <p:nvPr/>
        </p:nvCxnSpPr>
        <p:spPr>
          <a:xfrm flipH="1">
            <a:off x="7717324" y="3961371"/>
            <a:ext cx="1037125" cy="60781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7729983" y="4221013"/>
            <a:ext cx="1024466" cy="98599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64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28" y="297807"/>
            <a:ext cx="8039100" cy="39243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4572000"/>
            <a:ext cx="10972800" cy="21494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One </a:t>
            </a:r>
            <a:r>
              <a:rPr lang="en-US" dirty="0"/>
              <a:t>single container or multiple containers - with one you also need to add a process manager; for instance </a:t>
            </a:r>
            <a:r>
              <a:rPr lang="en-US" dirty="0" err="1"/>
              <a:t>Monit</a:t>
            </a:r>
            <a:r>
              <a:rPr lang="en-US" dirty="0"/>
              <a:t> or Supervisor.</a:t>
            </a:r>
          </a:p>
        </p:txBody>
      </p:sp>
    </p:spTree>
    <p:extLst>
      <p:ext uri="{BB962C8B-B14F-4D97-AF65-F5344CB8AC3E}">
        <p14:creationId xmlns:p14="http://schemas.microsoft.com/office/powerpoint/2010/main" val="98770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we have an idea</a:t>
            </a:r>
            <a:endParaRPr lang="en-US" dirty="0"/>
          </a:p>
        </p:txBody>
      </p:sp>
      <p:pic>
        <p:nvPicPr>
          <p:cNvPr id="4" name="Picture 3" descr="evil ide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895" y="1682309"/>
            <a:ext cx="6252210" cy="45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5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Bintray</a:t>
            </a:r>
            <a:endParaRPr lang="en-US" dirty="0"/>
          </a:p>
        </p:txBody>
      </p:sp>
      <p:sp>
        <p:nvSpPr>
          <p:cNvPr id="3" name="Content Placeholder 6"/>
          <p:cNvSpPr txBox="1">
            <a:spLocks/>
          </p:cNvSpPr>
          <p:nvPr/>
        </p:nvSpPr>
        <p:spPr>
          <a:xfrm>
            <a:off x="609600" y="1600201"/>
            <a:ext cx="10972800" cy="5121275"/>
          </a:xfrm>
          <a:prstGeom prst="rect">
            <a:avLst/>
          </a:prstGeom>
        </p:spPr>
        <p:txBody>
          <a:bodyPr lIns="121917" tIns="60958" rIns="121917" bIns="60958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404040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404040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404040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404040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404040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i="1" dirty="0" smtClean="0"/>
              <a:t>Distribution as a service</a:t>
            </a:r>
            <a:endParaRPr lang="en-US" sz="37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803" y="2982152"/>
            <a:ext cx="3488707" cy="1044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58" y="4391241"/>
            <a:ext cx="4043356" cy="1044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850" y="2948123"/>
            <a:ext cx="1530404" cy="1530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912" y="5937673"/>
            <a:ext cx="2448817" cy="6574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878" y="4994066"/>
            <a:ext cx="3030063" cy="7159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7178" y="3053300"/>
            <a:ext cx="3544825" cy="973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889" y="2982151"/>
            <a:ext cx="1183052" cy="1389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5710053"/>
            <a:ext cx="3402272" cy="11057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46" y="5780394"/>
            <a:ext cx="3724948" cy="10353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0747" y="4679772"/>
            <a:ext cx="1049964" cy="853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5417" y="4371423"/>
            <a:ext cx="1508456" cy="133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III: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12191999" cy="1752600"/>
          </a:xfrm>
        </p:spPr>
        <p:txBody>
          <a:bodyPr>
            <a:noAutofit/>
          </a:bodyPr>
          <a:lstStyle/>
          <a:p>
            <a:r>
              <a:rPr lang="en-US" sz="3700" dirty="0" smtClean="0"/>
              <a:t>Vagrant + </a:t>
            </a:r>
            <a:r>
              <a:rPr lang="en-US" sz="3700" dirty="0" err="1" smtClean="0"/>
              <a:t>Docker</a:t>
            </a:r>
            <a:r>
              <a:rPr lang="en-US" sz="3700" dirty="0" smtClean="0"/>
              <a:t/>
            </a:r>
            <a:br>
              <a:rPr lang="en-US" sz="3700" dirty="0" smtClean="0"/>
            </a:br>
            <a:r>
              <a:rPr lang="en-US" sz="3700" dirty="0" smtClean="0"/>
              <a:t>Separate </a:t>
            </a:r>
            <a:r>
              <a:rPr lang="en-US" sz="3700" dirty="0" smtClean="0"/>
              <a:t>containers with Vagrant </a:t>
            </a:r>
            <a:r>
              <a:rPr lang="en-US" sz="3700" dirty="0" err="1" smtClean="0"/>
              <a:t>provisioners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95777" y="2590350"/>
            <a:ext cx="2242215" cy="16080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Vagrant</a:t>
            </a:r>
            <a:endParaRPr lang="en-GB" sz="3200" dirty="0"/>
          </a:p>
        </p:txBody>
      </p:sp>
      <p:sp>
        <p:nvSpPr>
          <p:cNvPr id="9" name="Rectangle 8"/>
          <p:cNvSpPr/>
          <p:nvPr/>
        </p:nvSpPr>
        <p:spPr>
          <a:xfrm>
            <a:off x="5895622" y="1286851"/>
            <a:ext cx="2242215" cy="4744295"/>
          </a:xfrm>
          <a:prstGeom prst="rect">
            <a:avLst/>
          </a:prstGeom>
          <a:solidFill>
            <a:srgbClr val="F9EE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548" y="1469672"/>
            <a:ext cx="136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CentOS</a:t>
            </a:r>
            <a:r>
              <a:rPr lang="en-GB" sz="2400" dirty="0"/>
              <a:t> </a:t>
            </a:r>
            <a:r>
              <a:rPr lang="en-GB" sz="2400" dirty="0" smtClean="0"/>
              <a:t>6</a:t>
            </a:r>
            <a:endParaRPr lang="en-GB" sz="2400" dirty="0"/>
          </a:p>
        </p:txBody>
      </p:sp>
      <p:sp>
        <p:nvSpPr>
          <p:cNvPr id="14" name="Rectangle 13"/>
          <p:cNvSpPr/>
          <p:nvPr/>
        </p:nvSpPr>
        <p:spPr>
          <a:xfrm>
            <a:off x="6193326" y="2277591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5" name="Rectangle 14"/>
          <p:cNvSpPr/>
          <p:nvPr/>
        </p:nvSpPr>
        <p:spPr>
          <a:xfrm>
            <a:off x="6345725" y="2830689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mongo</a:t>
            </a:r>
            <a:endParaRPr lang="en-GB" sz="2000" dirty="0"/>
          </a:p>
        </p:txBody>
      </p:sp>
      <p:cxnSp>
        <p:nvCxnSpPr>
          <p:cNvPr id="7" name="Straight Arrow Connector 6"/>
          <p:cNvCxnSpPr>
            <a:stCxn id="6" idx="3"/>
            <a:endCxn id="14" idx="1"/>
          </p:cNvCxnSpPr>
          <p:nvPr/>
        </p:nvCxnSpPr>
        <p:spPr>
          <a:xfrm flipV="1">
            <a:off x="3737992" y="2835982"/>
            <a:ext cx="2455334" cy="5583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93731" y="3113234"/>
            <a:ext cx="124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provision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37992" y="1931338"/>
            <a:ext cx="2157630" cy="11681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07325" y="1866786"/>
            <a:ext cx="124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348548" y="2394017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6193326" y="3575121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9" name="Rectangle 28"/>
          <p:cNvSpPr/>
          <p:nvPr/>
        </p:nvSpPr>
        <p:spPr>
          <a:xfrm>
            <a:off x="6345725" y="4128219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couch</a:t>
            </a:r>
            <a:endParaRPr lang="en-GB" sz="2000" dirty="0"/>
          </a:p>
        </p:txBody>
      </p:sp>
      <p:cxnSp>
        <p:nvCxnSpPr>
          <p:cNvPr id="30" name="Straight Arrow Connector 29"/>
          <p:cNvCxnSpPr>
            <a:stCxn id="6" idx="3"/>
            <a:endCxn id="27" idx="1"/>
          </p:cNvCxnSpPr>
          <p:nvPr/>
        </p:nvCxnSpPr>
        <p:spPr>
          <a:xfrm>
            <a:off x="3737992" y="3394372"/>
            <a:ext cx="2455334" cy="7391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48548" y="3691547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6218724" y="4840492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38" name="Rectangle 37"/>
          <p:cNvSpPr/>
          <p:nvPr/>
        </p:nvSpPr>
        <p:spPr>
          <a:xfrm>
            <a:off x="6371123" y="5393590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elastic</a:t>
            </a:r>
            <a:endParaRPr lang="en-GB" sz="2000" dirty="0"/>
          </a:p>
        </p:txBody>
      </p: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3737992" y="3394372"/>
            <a:ext cx="2480732" cy="20045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73946" y="4956918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95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1222" y="677333"/>
            <a:ext cx="9722556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Vagrant.configure</a:t>
            </a:r>
            <a:r>
              <a:rPr lang="en-US" sz="2400" dirty="0">
                <a:latin typeface="Courier New"/>
                <a:cs typeface="Courier New"/>
              </a:rPr>
              <a:t>("2") do |</a:t>
            </a:r>
            <a:r>
              <a:rPr lang="en-US" sz="2400" dirty="0" err="1">
                <a:latin typeface="Courier New"/>
                <a:cs typeface="Courier New"/>
              </a:rPr>
              <a:t>config</a:t>
            </a:r>
            <a:r>
              <a:rPr lang="en-US" sz="2400" dirty="0">
                <a:latin typeface="Courier New"/>
                <a:cs typeface="Courier New"/>
              </a:rPr>
              <a:t>|</a:t>
            </a:r>
          </a:p>
          <a:p>
            <a:r>
              <a:rPr lang="en-US" sz="2400" dirty="0">
                <a:latin typeface="Courier New"/>
                <a:cs typeface="Courier New"/>
              </a:rPr>
              <a:t>  </a:t>
            </a:r>
            <a:r>
              <a:rPr lang="en-US" sz="2400" dirty="0" err="1">
                <a:latin typeface="Courier New"/>
                <a:cs typeface="Courier New"/>
              </a:rPr>
              <a:t>config.vm.box</a:t>
            </a:r>
            <a:r>
              <a:rPr lang="en-US" sz="2400" dirty="0">
                <a:latin typeface="Courier New"/>
                <a:cs typeface="Courier New"/>
              </a:rPr>
              <a:t> = "</a:t>
            </a:r>
            <a:r>
              <a:rPr lang="en-US" sz="2400" dirty="0" smtClean="0">
                <a:latin typeface="Courier New"/>
                <a:cs typeface="Courier New"/>
              </a:rPr>
              <a:t>centos6”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</a:t>
            </a:r>
            <a:r>
              <a:rPr lang="en-US" sz="2400" dirty="0" err="1">
                <a:latin typeface="Courier New"/>
                <a:cs typeface="Courier New"/>
              </a:rPr>
              <a:t>config.vm.</a:t>
            </a:r>
            <a:r>
              <a:rPr lang="en-US" sz="2400" b="1" dirty="0" err="1">
                <a:latin typeface="Courier New"/>
                <a:cs typeface="Courier New"/>
              </a:rPr>
              <a:t>provider</a:t>
            </a:r>
            <a:r>
              <a:rPr lang="en-US" sz="2400" b="1" dirty="0">
                <a:latin typeface="Courier New"/>
                <a:cs typeface="Courier New"/>
              </a:rPr>
              <a:t> :</a:t>
            </a:r>
            <a:r>
              <a:rPr lang="en-US" sz="2400" b="1" dirty="0" err="1">
                <a:latin typeface="Courier New"/>
                <a:cs typeface="Courier New"/>
              </a:rPr>
              <a:t>virtualbox</a:t>
            </a:r>
            <a:r>
              <a:rPr lang="en-US" sz="2400" dirty="0">
                <a:latin typeface="Courier New"/>
                <a:cs typeface="Courier New"/>
              </a:rPr>
              <a:t> do |</a:t>
            </a:r>
            <a:r>
              <a:rPr lang="en-US" sz="2400" dirty="0" err="1" smtClean="0">
                <a:latin typeface="Courier New"/>
                <a:cs typeface="Courier New"/>
              </a:rPr>
              <a:t>vb</a:t>
            </a:r>
            <a:r>
              <a:rPr lang="en-US" sz="2400" dirty="0" smtClean="0">
                <a:latin typeface="Courier New"/>
                <a:cs typeface="Courier New"/>
              </a:rPr>
              <a:t>|</a:t>
            </a:r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 smtClean="0">
                <a:latin typeface="Courier New"/>
                <a:cs typeface="Courier New"/>
              </a:rPr>
              <a:t>     </a:t>
            </a:r>
            <a:r>
              <a:rPr lang="en-US" sz="2400" dirty="0" err="1" smtClean="0">
                <a:latin typeface="Courier New"/>
                <a:cs typeface="Courier New"/>
              </a:rPr>
              <a:t>vb.gui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= false</a:t>
            </a:r>
          </a:p>
          <a:p>
            <a:r>
              <a:rPr lang="en-US" sz="2400" dirty="0">
                <a:latin typeface="Courier New"/>
                <a:cs typeface="Courier New"/>
              </a:rPr>
              <a:t>  end</a:t>
            </a:r>
          </a:p>
          <a:p>
            <a:r>
              <a:rPr lang="en-US" sz="2400" dirty="0">
                <a:latin typeface="Courier New"/>
                <a:cs typeface="Courier New"/>
              </a:rPr>
              <a:t>  ...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</a:t>
            </a:r>
            <a:r>
              <a:rPr lang="en-US" sz="2400" dirty="0" err="1">
                <a:latin typeface="Courier New"/>
                <a:cs typeface="Courier New"/>
              </a:rPr>
              <a:t>config.vm.provision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b="1" dirty="0" smtClean="0">
                <a:latin typeface="Courier New"/>
                <a:cs typeface="Courier New"/>
              </a:rPr>
              <a:t>"</a:t>
            </a:r>
            <a:r>
              <a:rPr lang="en-US" sz="2400" b="1" dirty="0" err="1" smtClean="0">
                <a:latin typeface="Courier New"/>
                <a:cs typeface="Courier New"/>
              </a:rPr>
              <a:t>docker</a:t>
            </a:r>
            <a:r>
              <a:rPr lang="en-US" sz="2400" b="1" dirty="0" smtClean="0">
                <a:latin typeface="Courier New"/>
                <a:cs typeface="Courier New"/>
              </a:rPr>
              <a:t>" </a:t>
            </a:r>
            <a:r>
              <a:rPr lang="en-US" sz="2400" dirty="0">
                <a:latin typeface="Courier New"/>
                <a:cs typeface="Courier New"/>
              </a:rPr>
              <a:t>do |d|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latin typeface="Courier New"/>
                <a:cs typeface="Courier New"/>
              </a:rPr>
              <a:t>d.pull_images</a:t>
            </a:r>
            <a:r>
              <a:rPr lang="en-US" sz="2400" dirty="0">
                <a:latin typeface="Courier New"/>
                <a:cs typeface="Courier New"/>
              </a:rPr>
              <a:t> "</a:t>
            </a:r>
            <a:r>
              <a:rPr lang="en-US" sz="2400" b="1" dirty="0" err="1">
                <a:latin typeface="Courier New"/>
                <a:cs typeface="Courier New"/>
              </a:rPr>
              <a:t>jfrog</a:t>
            </a:r>
            <a:r>
              <a:rPr lang="en-US" sz="2400" b="1" dirty="0" smtClean="0">
                <a:latin typeface="Courier New"/>
                <a:cs typeface="Courier New"/>
              </a:rPr>
              <a:t>/mongo</a:t>
            </a:r>
            <a:r>
              <a:rPr lang="en-US" sz="2400" dirty="0" smtClean="0">
                <a:latin typeface="Courier New"/>
                <a:cs typeface="Courier New"/>
              </a:rPr>
              <a:t>"</a:t>
            </a:r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latin typeface="Courier New"/>
                <a:cs typeface="Courier New"/>
              </a:rPr>
              <a:t>d.run</a:t>
            </a:r>
            <a:r>
              <a:rPr lang="en-US" sz="2400" dirty="0">
                <a:latin typeface="Courier New"/>
                <a:cs typeface="Courier New"/>
              </a:rPr>
              <a:t> "</a:t>
            </a:r>
            <a:r>
              <a:rPr lang="en-US" sz="2400" dirty="0" err="1">
                <a:latin typeface="Courier New"/>
                <a:cs typeface="Courier New"/>
              </a:rPr>
              <a:t>jfrog</a:t>
            </a:r>
            <a:r>
              <a:rPr lang="en-US" sz="2400" dirty="0" smtClean="0">
                <a:latin typeface="Courier New"/>
                <a:cs typeface="Courier New"/>
              </a:rPr>
              <a:t>/mongo”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 smtClean="0">
                <a:latin typeface="Courier New"/>
                <a:cs typeface="Courier New"/>
              </a:rPr>
              <a:t>    </a:t>
            </a:r>
            <a:r>
              <a:rPr lang="en-US" sz="2400" dirty="0" err="1" smtClean="0">
                <a:latin typeface="Courier New"/>
                <a:cs typeface="Courier New"/>
              </a:rPr>
              <a:t>d.pull_images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"</a:t>
            </a:r>
            <a:r>
              <a:rPr lang="en-US" sz="2400" b="1" dirty="0" err="1">
                <a:latin typeface="Courier New"/>
                <a:cs typeface="Courier New"/>
              </a:rPr>
              <a:t>jfrog</a:t>
            </a:r>
            <a:r>
              <a:rPr lang="en-US" sz="2400" b="1" dirty="0">
                <a:latin typeface="Courier New"/>
                <a:cs typeface="Courier New"/>
              </a:rPr>
              <a:t>/couch</a:t>
            </a:r>
            <a:r>
              <a:rPr lang="en-US" sz="2400" dirty="0">
                <a:latin typeface="Courier New"/>
                <a:cs typeface="Courier New"/>
              </a:rPr>
              <a:t>"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dirty="0" err="1">
                <a:latin typeface="Courier New"/>
                <a:cs typeface="Courier New"/>
              </a:rPr>
              <a:t>d.run</a:t>
            </a:r>
            <a:r>
              <a:rPr lang="en-US" sz="2400" dirty="0">
                <a:latin typeface="Courier New"/>
                <a:cs typeface="Courier New"/>
              </a:rPr>
              <a:t> "</a:t>
            </a:r>
            <a:r>
              <a:rPr lang="en-US" sz="2400" dirty="0" err="1">
                <a:latin typeface="Courier New"/>
                <a:cs typeface="Courier New"/>
              </a:rPr>
              <a:t>jfrog</a:t>
            </a:r>
            <a:r>
              <a:rPr lang="en-US" sz="2400" dirty="0">
                <a:latin typeface="Courier New"/>
                <a:cs typeface="Courier New"/>
              </a:rPr>
              <a:t>/</a:t>
            </a:r>
            <a:r>
              <a:rPr lang="en-US" sz="2400" dirty="0" smtClean="0">
                <a:latin typeface="Courier New"/>
                <a:cs typeface="Courier New"/>
              </a:rPr>
              <a:t>couch”</a:t>
            </a:r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</a:t>
            </a:r>
            <a:r>
              <a:rPr lang="en-US" sz="2400" dirty="0" smtClean="0">
                <a:latin typeface="Courier New"/>
                <a:cs typeface="Courier New"/>
              </a:rPr>
              <a:t>end</a:t>
            </a:r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4201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pic>
        <p:nvPicPr>
          <p:cNvPr id="4" name="Content Placeholder 3" descr="no cowboy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569" y="2320290"/>
            <a:ext cx="7698862" cy="3440429"/>
          </a:xfrm>
        </p:spPr>
      </p:pic>
    </p:spTree>
    <p:extLst>
      <p:ext uri="{BB962C8B-B14F-4D97-AF65-F5344CB8AC3E}">
        <p14:creationId xmlns:p14="http://schemas.microsoft.com/office/powerpoint/2010/main" val="3519787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 break things</a:t>
            </a:r>
            <a:endParaRPr lang="en-US" dirty="0"/>
          </a:p>
        </p:txBody>
      </p:sp>
      <p:pic>
        <p:nvPicPr>
          <p:cNvPr id="12" name="Picture 11" descr="284238_6959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605280"/>
            <a:ext cx="762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79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destroy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Remember, vagrant destroy </a:t>
            </a:r>
            <a:r>
              <a:rPr lang="en-US" dirty="0" smtClean="0"/>
              <a:t>undoes </a:t>
            </a:r>
            <a:r>
              <a:rPr lang="en-US" dirty="0" smtClean="0"/>
              <a:t>the </a:t>
            </a:r>
            <a:r>
              <a:rPr lang="en-US" dirty="0" smtClean="0"/>
              <a:t>box completely</a:t>
            </a:r>
            <a:endParaRPr lang="en-US" dirty="0" smtClean="0"/>
          </a:p>
          <a:p>
            <a:r>
              <a:rPr lang="en-US" dirty="0" smtClean="0"/>
              <a:t>I.E. empty box, no images, no configuration</a:t>
            </a:r>
          </a:p>
          <a:p>
            <a:r>
              <a:rPr lang="en-US" dirty="0" smtClean="0"/>
              <a:t>Next vagrant up will download all the images from scratch (specially painful over VPN)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1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r>
              <a:rPr lang="en-US" dirty="0" smtClean="0"/>
              <a:t>IV: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12191999" cy="1752600"/>
          </a:xfrm>
        </p:spPr>
        <p:txBody>
          <a:bodyPr>
            <a:noAutofit/>
          </a:bodyPr>
          <a:lstStyle/>
          <a:p>
            <a:r>
              <a:rPr lang="en-US" sz="3700" dirty="0" smtClean="0"/>
              <a:t>Vagrant + </a:t>
            </a:r>
            <a:r>
              <a:rPr lang="en-US" sz="3700" dirty="0" err="1" smtClean="0"/>
              <a:t>Docker</a:t>
            </a:r>
            <a:r>
              <a:rPr lang="en-US" sz="3700" dirty="0" smtClean="0"/>
              <a:t/>
            </a:r>
            <a:br>
              <a:rPr lang="en-US" sz="3700" dirty="0" smtClean="0"/>
            </a:br>
            <a:r>
              <a:rPr lang="en-US" sz="3700" dirty="0" smtClean="0"/>
              <a:t>Separate </a:t>
            </a:r>
            <a:r>
              <a:rPr lang="en-US" sz="3700" dirty="0" smtClean="0"/>
              <a:t>containers with Vagrant </a:t>
            </a:r>
            <a:r>
              <a:rPr lang="en-US" sz="3700" dirty="0" smtClean="0"/>
              <a:t>providers</a:t>
            </a:r>
          </a:p>
          <a:p>
            <a:r>
              <a:rPr lang="en-US" sz="3700" dirty="0" smtClean="0"/>
              <a:t>&amp; use vagrant provider</a:t>
            </a:r>
            <a:r>
              <a:rPr lang="en-US" sz="3700" dirty="0"/>
              <a:t>-</a:t>
            </a:r>
            <a:r>
              <a:rPr lang="en-US" sz="3700" dirty="0" smtClean="0"/>
              <a:t>management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183959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is smart!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63" y="1417639"/>
            <a:ext cx="11809376" cy="54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9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Tiny Core Linux</a:t>
            </a:r>
            <a:br>
              <a:rPr lang="en-US" dirty="0" smtClean="0"/>
            </a:br>
            <a:r>
              <a:rPr lang="en-US" dirty="0" smtClean="0"/>
              <a:t>(a.k.a. boot2docker)</a:t>
            </a:r>
            <a:endParaRPr lang="en-US" dirty="0"/>
          </a:p>
        </p:txBody>
      </p:sp>
      <p:pic>
        <p:nvPicPr>
          <p:cNvPr id="3" name="Picture 2" descr="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2635170"/>
            <a:ext cx="12103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2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895622" y="1286851"/>
            <a:ext cx="2242215" cy="4744295"/>
          </a:xfrm>
          <a:prstGeom prst="rect">
            <a:avLst/>
          </a:prstGeom>
          <a:solidFill>
            <a:srgbClr val="F9EE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0" name="Rectangle 19"/>
          <p:cNvSpPr/>
          <p:nvPr/>
        </p:nvSpPr>
        <p:spPr>
          <a:xfrm>
            <a:off x="6066323" y="1750632"/>
            <a:ext cx="1920565" cy="42066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6" name="Rectangle 5"/>
          <p:cNvSpPr/>
          <p:nvPr/>
        </p:nvSpPr>
        <p:spPr>
          <a:xfrm>
            <a:off x="1495777" y="2590350"/>
            <a:ext cx="2242215" cy="16080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Vagrant</a:t>
            </a:r>
            <a:endParaRPr lang="en-GB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548" y="1288967"/>
            <a:ext cx="136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Host OS</a:t>
            </a:r>
            <a:endParaRPr lang="en-GB" sz="2400" dirty="0"/>
          </a:p>
        </p:txBody>
      </p:sp>
      <p:sp>
        <p:nvSpPr>
          <p:cNvPr id="14" name="Rectangle 13"/>
          <p:cNvSpPr/>
          <p:nvPr/>
        </p:nvSpPr>
        <p:spPr>
          <a:xfrm>
            <a:off x="6193326" y="2277591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5" name="Rectangle 14"/>
          <p:cNvSpPr/>
          <p:nvPr/>
        </p:nvSpPr>
        <p:spPr>
          <a:xfrm>
            <a:off x="6345725" y="2830689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mongo</a:t>
            </a:r>
            <a:endParaRPr lang="en-GB" sz="2000" dirty="0"/>
          </a:p>
        </p:txBody>
      </p:sp>
      <p:cxnSp>
        <p:nvCxnSpPr>
          <p:cNvPr id="7" name="Straight Arrow Connector 6"/>
          <p:cNvCxnSpPr>
            <a:stCxn id="6" idx="3"/>
            <a:endCxn id="14" idx="1"/>
          </p:cNvCxnSpPr>
          <p:nvPr/>
        </p:nvCxnSpPr>
        <p:spPr>
          <a:xfrm flipV="1">
            <a:off x="3737992" y="2835982"/>
            <a:ext cx="2455334" cy="5583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93731" y="3113234"/>
            <a:ext cx="124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provider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37992" y="2088444"/>
            <a:ext cx="2397517" cy="10110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48548" y="2394017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6193326" y="3575121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9" name="Rectangle 28"/>
          <p:cNvSpPr/>
          <p:nvPr/>
        </p:nvSpPr>
        <p:spPr>
          <a:xfrm>
            <a:off x="6345725" y="4128219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couch</a:t>
            </a:r>
            <a:endParaRPr lang="en-GB" sz="2000" dirty="0"/>
          </a:p>
        </p:txBody>
      </p:sp>
      <p:cxnSp>
        <p:nvCxnSpPr>
          <p:cNvPr id="30" name="Straight Arrow Connector 29"/>
          <p:cNvCxnSpPr>
            <a:stCxn id="6" idx="3"/>
            <a:endCxn id="27" idx="1"/>
          </p:cNvCxnSpPr>
          <p:nvPr/>
        </p:nvCxnSpPr>
        <p:spPr>
          <a:xfrm>
            <a:off x="3737992" y="3394372"/>
            <a:ext cx="2455334" cy="7391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48548" y="3691547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6218724" y="4840492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38" name="Rectangle 37"/>
          <p:cNvSpPr/>
          <p:nvPr/>
        </p:nvSpPr>
        <p:spPr>
          <a:xfrm>
            <a:off x="6371123" y="5393590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elastic</a:t>
            </a:r>
            <a:endParaRPr lang="en-GB" sz="2000" dirty="0"/>
          </a:p>
        </p:txBody>
      </p: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3737992" y="3394372"/>
            <a:ext cx="2480732" cy="20045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73946" y="4956918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218724" y="1792965"/>
            <a:ext cx="1625602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boot2docker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72465" y="1647111"/>
            <a:ext cx="124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optionally spin up on mac/win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6973455" cy="1143000"/>
          </a:xfrm>
        </p:spPr>
        <p:txBody>
          <a:bodyPr/>
          <a:lstStyle/>
          <a:p>
            <a:r>
              <a:rPr lang="en-US" dirty="0" smtClean="0"/>
              <a:t>Remember 2013</a:t>
            </a:r>
            <a:endParaRPr lang="en-US" dirty="0"/>
          </a:p>
        </p:txBody>
      </p:sp>
      <p:pic>
        <p:nvPicPr>
          <p:cNvPr id="6" name="Picture 5" descr="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840" y="0"/>
            <a:ext cx="4211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1222" y="677333"/>
            <a:ext cx="9722556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/>
                <a:cs typeface="Courier New"/>
              </a:rPr>
              <a:t>Vagrant.configure</a:t>
            </a:r>
            <a:r>
              <a:rPr lang="en-US" sz="2400" dirty="0">
                <a:latin typeface="Courier New"/>
                <a:cs typeface="Courier New"/>
              </a:rPr>
              <a:t>("2") do |</a:t>
            </a:r>
            <a:r>
              <a:rPr lang="en-US" sz="2400" dirty="0" err="1">
                <a:latin typeface="Courier New"/>
                <a:cs typeface="Courier New"/>
              </a:rPr>
              <a:t>config</a:t>
            </a:r>
            <a:r>
              <a:rPr lang="en-US" sz="2400" dirty="0">
                <a:latin typeface="Courier New"/>
                <a:cs typeface="Courier New"/>
              </a:rPr>
              <a:t>|</a:t>
            </a:r>
          </a:p>
          <a:p>
            <a:r>
              <a:rPr lang="en-US" sz="2400" dirty="0">
                <a:latin typeface="Courier New"/>
                <a:cs typeface="Courier New"/>
              </a:rPr>
              <a:t>  </a:t>
            </a:r>
            <a:r>
              <a:rPr lang="en-US" sz="2400" b="1" dirty="0" smtClean="0">
                <a:latin typeface="Courier New"/>
                <a:cs typeface="Courier New"/>
              </a:rPr>
              <a:t>//Look ma, no box!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 smtClean="0">
                <a:latin typeface="Courier New"/>
                <a:cs typeface="Courier New"/>
              </a:rPr>
              <a:t>  </a:t>
            </a:r>
            <a:r>
              <a:rPr lang="en-US" sz="2400" dirty="0" err="1" smtClean="0">
                <a:latin typeface="Courier New"/>
                <a:cs typeface="Courier New"/>
              </a:rPr>
              <a:t>config.vm.define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>
                <a:latin typeface="Courier New"/>
                <a:cs typeface="Courier New"/>
              </a:rPr>
              <a:t>"</a:t>
            </a:r>
            <a:r>
              <a:rPr lang="en-US" sz="2400" dirty="0" err="1">
                <a:latin typeface="Courier New"/>
                <a:cs typeface="Courier New"/>
              </a:rPr>
              <a:t>mongodb</a:t>
            </a:r>
            <a:r>
              <a:rPr lang="en-US" sz="2400" dirty="0">
                <a:latin typeface="Courier New"/>
                <a:cs typeface="Courier New"/>
              </a:rPr>
              <a:t>" do |container|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b="1" dirty="0" err="1">
                <a:latin typeface="Courier New"/>
                <a:cs typeface="Courier New"/>
              </a:rPr>
              <a:t>container.vm.provider</a:t>
            </a:r>
            <a:r>
              <a:rPr lang="en-US" sz="2400" b="1" dirty="0">
                <a:latin typeface="Courier New"/>
                <a:cs typeface="Courier New"/>
              </a:rPr>
              <a:t> "</a:t>
            </a:r>
            <a:r>
              <a:rPr lang="en-US" sz="2400" b="1" dirty="0" err="1">
                <a:latin typeface="Courier New"/>
                <a:cs typeface="Courier New"/>
              </a:rPr>
              <a:t>docker</a:t>
            </a:r>
            <a:r>
              <a:rPr lang="en-US" sz="2400" b="1" dirty="0">
                <a:latin typeface="Courier New"/>
                <a:cs typeface="Courier New"/>
              </a:rPr>
              <a:t>" </a:t>
            </a:r>
            <a:r>
              <a:rPr lang="en-US" sz="2400" dirty="0">
                <a:latin typeface="Courier New"/>
                <a:cs typeface="Courier New"/>
              </a:rPr>
              <a:t>do |d|</a:t>
            </a:r>
          </a:p>
          <a:p>
            <a:r>
              <a:rPr lang="en-US" sz="2400" dirty="0">
                <a:latin typeface="Courier New"/>
                <a:cs typeface="Courier New"/>
              </a:rPr>
              <a:t>      ...</a:t>
            </a:r>
          </a:p>
          <a:p>
            <a:r>
              <a:rPr lang="en-US" sz="2400" dirty="0">
                <a:latin typeface="Courier New"/>
                <a:cs typeface="Courier New"/>
              </a:rPr>
              <a:t>    end</a:t>
            </a:r>
          </a:p>
          <a:p>
            <a:r>
              <a:rPr lang="en-US" sz="2400" dirty="0">
                <a:latin typeface="Courier New"/>
                <a:cs typeface="Courier New"/>
              </a:rPr>
              <a:t>  end</a:t>
            </a:r>
          </a:p>
          <a:p>
            <a:endParaRPr lang="en-US" sz="2400" dirty="0">
              <a:latin typeface="Courier New"/>
              <a:cs typeface="Courier New"/>
            </a:endParaRPr>
          </a:p>
          <a:p>
            <a:r>
              <a:rPr lang="en-US" sz="2400" dirty="0">
                <a:latin typeface="Courier New"/>
                <a:cs typeface="Courier New"/>
              </a:rPr>
              <a:t>  </a:t>
            </a:r>
            <a:r>
              <a:rPr lang="en-US" sz="2400" dirty="0" err="1">
                <a:latin typeface="Courier New"/>
                <a:cs typeface="Courier New"/>
              </a:rPr>
              <a:t>config.vm.define</a:t>
            </a:r>
            <a:r>
              <a:rPr lang="en-US" sz="2400" dirty="0">
                <a:latin typeface="Courier New"/>
                <a:cs typeface="Courier New"/>
              </a:rPr>
              <a:t> "</a:t>
            </a:r>
            <a:r>
              <a:rPr lang="en-US" sz="2400" dirty="0" smtClean="0">
                <a:latin typeface="Courier New"/>
                <a:cs typeface="Courier New"/>
              </a:rPr>
              <a:t>couch" </a:t>
            </a:r>
            <a:r>
              <a:rPr lang="en-US" sz="2400" dirty="0">
                <a:latin typeface="Courier New"/>
                <a:cs typeface="Courier New"/>
              </a:rPr>
              <a:t>do |container|</a:t>
            </a:r>
          </a:p>
          <a:p>
            <a:r>
              <a:rPr lang="en-US" sz="2400" dirty="0">
                <a:latin typeface="Courier New"/>
                <a:cs typeface="Courier New"/>
              </a:rPr>
              <a:t>    </a:t>
            </a:r>
            <a:r>
              <a:rPr lang="en-US" sz="2400" b="1" dirty="0" err="1">
                <a:latin typeface="Courier New"/>
                <a:cs typeface="Courier New"/>
              </a:rPr>
              <a:t>container.vm.provider</a:t>
            </a:r>
            <a:r>
              <a:rPr lang="en-US" sz="2400" b="1" dirty="0">
                <a:latin typeface="Courier New"/>
                <a:cs typeface="Courier New"/>
              </a:rPr>
              <a:t> "</a:t>
            </a:r>
            <a:r>
              <a:rPr lang="en-US" sz="2400" b="1" dirty="0" err="1">
                <a:latin typeface="Courier New"/>
                <a:cs typeface="Courier New"/>
              </a:rPr>
              <a:t>docker</a:t>
            </a:r>
            <a:r>
              <a:rPr lang="en-US" sz="2400" b="1" dirty="0">
                <a:latin typeface="Courier New"/>
                <a:cs typeface="Courier New"/>
              </a:rPr>
              <a:t>" </a:t>
            </a:r>
            <a:r>
              <a:rPr lang="en-US" sz="2400" dirty="0">
                <a:latin typeface="Courier New"/>
                <a:cs typeface="Courier New"/>
              </a:rPr>
              <a:t>do |d|</a:t>
            </a:r>
          </a:p>
          <a:p>
            <a:r>
              <a:rPr lang="en-US" sz="2400" dirty="0">
                <a:latin typeface="Courier New"/>
                <a:cs typeface="Courier New"/>
              </a:rPr>
              <a:t>      ...</a:t>
            </a:r>
          </a:p>
          <a:p>
            <a:r>
              <a:rPr lang="en-US" sz="2400" dirty="0">
                <a:latin typeface="Courier New"/>
                <a:cs typeface="Courier New"/>
              </a:rPr>
              <a:t>    end</a:t>
            </a:r>
          </a:p>
          <a:p>
            <a:r>
              <a:rPr lang="en-US" sz="2400" dirty="0">
                <a:latin typeface="Courier New"/>
                <a:cs typeface="Courier New"/>
              </a:rPr>
              <a:t>  end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end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7706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like it?</a:t>
            </a:r>
            <a:endParaRPr lang="en-US" dirty="0"/>
          </a:p>
        </p:txBody>
      </p:sp>
      <p:pic>
        <p:nvPicPr>
          <p:cNvPr id="3" name="Picture 2" descr="jo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68331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1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pic>
        <p:nvPicPr>
          <p:cNvPr id="4" name="Content Placeholder 3" descr="no cowboy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569" y="2320290"/>
            <a:ext cx="7698862" cy="3440429"/>
          </a:xfrm>
        </p:spPr>
      </p:pic>
    </p:spTree>
    <p:extLst>
      <p:ext uri="{BB962C8B-B14F-4D97-AF65-F5344CB8AC3E}">
        <p14:creationId xmlns:p14="http://schemas.microsoft.com/office/powerpoint/2010/main" val="15020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is right here: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3" y="1417639"/>
            <a:ext cx="11809376" cy="54403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809772" y="2627867"/>
            <a:ext cx="3269689" cy="129933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83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we have an idea</a:t>
            </a:r>
            <a:endParaRPr lang="en-US" dirty="0"/>
          </a:p>
        </p:txBody>
      </p:sp>
      <p:pic>
        <p:nvPicPr>
          <p:cNvPr id="4" name="Picture 3" descr="evil ide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895" y="1682309"/>
            <a:ext cx="6252210" cy="459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64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r>
              <a:rPr lang="en-US" dirty="0" smtClean="0"/>
              <a:t>V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12191999" cy="1752600"/>
          </a:xfrm>
        </p:spPr>
        <p:txBody>
          <a:bodyPr>
            <a:noAutofit/>
          </a:bodyPr>
          <a:lstStyle/>
          <a:p>
            <a:r>
              <a:rPr lang="en-US" sz="3700" dirty="0" smtClean="0"/>
              <a:t>Vagrant + </a:t>
            </a:r>
            <a:r>
              <a:rPr lang="en-US" sz="3700" dirty="0" err="1" smtClean="0"/>
              <a:t>Docker</a:t>
            </a:r>
            <a:r>
              <a:rPr lang="en-US" sz="3700" dirty="0" smtClean="0"/>
              <a:t/>
            </a:r>
            <a:br>
              <a:rPr lang="en-US" sz="3700" dirty="0" smtClean="0"/>
            </a:br>
            <a:r>
              <a:rPr lang="en-US" sz="3700" dirty="0" smtClean="0"/>
              <a:t>Give </a:t>
            </a:r>
            <a:r>
              <a:rPr lang="en-US" sz="3700" dirty="0" smtClean="0"/>
              <a:t>up on boot2docker, use </a:t>
            </a:r>
            <a:r>
              <a:rPr lang="en-US" sz="3700" dirty="0" smtClean="0"/>
              <a:t>a box provider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1175989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895622" y="1286851"/>
            <a:ext cx="2242215" cy="4744295"/>
          </a:xfrm>
          <a:prstGeom prst="rect">
            <a:avLst/>
          </a:prstGeom>
          <a:solidFill>
            <a:srgbClr val="F9EEAB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0" name="Rectangle 19"/>
          <p:cNvSpPr/>
          <p:nvPr/>
        </p:nvSpPr>
        <p:spPr>
          <a:xfrm>
            <a:off x="6066323" y="1750632"/>
            <a:ext cx="1920565" cy="42066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6" name="Rectangle 5"/>
          <p:cNvSpPr/>
          <p:nvPr/>
        </p:nvSpPr>
        <p:spPr>
          <a:xfrm>
            <a:off x="1495777" y="2590350"/>
            <a:ext cx="2242215" cy="16080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Vagrant</a:t>
            </a:r>
            <a:endParaRPr lang="en-GB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348548" y="1288967"/>
            <a:ext cx="136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Host OS</a:t>
            </a:r>
            <a:endParaRPr lang="en-GB" sz="2400" dirty="0"/>
          </a:p>
        </p:txBody>
      </p:sp>
      <p:sp>
        <p:nvSpPr>
          <p:cNvPr id="14" name="Rectangle 13"/>
          <p:cNvSpPr/>
          <p:nvPr/>
        </p:nvSpPr>
        <p:spPr>
          <a:xfrm>
            <a:off x="6193326" y="2277591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15" name="Rectangle 14"/>
          <p:cNvSpPr/>
          <p:nvPr/>
        </p:nvSpPr>
        <p:spPr>
          <a:xfrm>
            <a:off x="6345725" y="2830689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mongo</a:t>
            </a:r>
            <a:endParaRPr lang="en-GB" sz="2000" dirty="0"/>
          </a:p>
        </p:txBody>
      </p:sp>
      <p:cxnSp>
        <p:nvCxnSpPr>
          <p:cNvPr id="7" name="Straight Arrow Connector 6"/>
          <p:cNvCxnSpPr>
            <a:stCxn id="6" idx="3"/>
            <a:endCxn id="14" idx="1"/>
          </p:cNvCxnSpPr>
          <p:nvPr/>
        </p:nvCxnSpPr>
        <p:spPr>
          <a:xfrm flipV="1">
            <a:off x="3737992" y="2835982"/>
            <a:ext cx="2455334" cy="5583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93731" y="3113234"/>
            <a:ext cx="124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provider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737992" y="2088444"/>
            <a:ext cx="2397517" cy="101106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48548" y="2394017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6193326" y="3575121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29" name="Rectangle 28"/>
          <p:cNvSpPr/>
          <p:nvPr/>
        </p:nvSpPr>
        <p:spPr>
          <a:xfrm>
            <a:off x="6345725" y="4128219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couch</a:t>
            </a:r>
            <a:endParaRPr lang="en-GB" sz="2000" dirty="0"/>
          </a:p>
        </p:txBody>
      </p:sp>
      <p:cxnSp>
        <p:nvCxnSpPr>
          <p:cNvPr id="30" name="Straight Arrow Connector 29"/>
          <p:cNvCxnSpPr>
            <a:stCxn id="6" idx="3"/>
            <a:endCxn id="27" idx="1"/>
          </p:cNvCxnSpPr>
          <p:nvPr/>
        </p:nvCxnSpPr>
        <p:spPr>
          <a:xfrm>
            <a:off x="3737992" y="3394372"/>
            <a:ext cx="2455334" cy="7391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48548" y="3691547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6218724" y="4840492"/>
            <a:ext cx="1651000" cy="11167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38" name="Rectangle 37"/>
          <p:cNvSpPr/>
          <p:nvPr/>
        </p:nvSpPr>
        <p:spPr>
          <a:xfrm>
            <a:off x="6371123" y="5393590"/>
            <a:ext cx="1371599" cy="4529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elastic</a:t>
            </a:r>
            <a:endParaRPr lang="en-GB" sz="2000" dirty="0"/>
          </a:p>
        </p:txBody>
      </p: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3737992" y="3394372"/>
            <a:ext cx="2480732" cy="20045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73946" y="4956918"/>
            <a:ext cx="1241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Container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218724" y="1792965"/>
            <a:ext cx="1625602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centos6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6769" y="1626779"/>
            <a:ext cx="1964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Provision with vagrant_ </a:t>
            </a:r>
            <a:r>
              <a:rPr lang="en-US" dirty="0" err="1"/>
              <a:t>v</a:t>
            </a:r>
            <a:r>
              <a:rPr lang="en-US" dirty="0" err="1" smtClean="0"/>
              <a:t>agrantfile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10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1222" y="381000"/>
            <a:ext cx="972255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/>
                <a:cs typeface="Courier New"/>
              </a:rPr>
              <a:t>Vagrant.configure</a:t>
            </a:r>
            <a:r>
              <a:rPr lang="en-US" sz="2000" dirty="0">
                <a:latin typeface="Courier New"/>
                <a:cs typeface="Courier New"/>
              </a:rPr>
              <a:t>("2") do |</a:t>
            </a:r>
            <a:r>
              <a:rPr lang="en-US" sz="2000" dirty="0" err="1">
                <a:latin typeface="Courier New"/>
                <a:cs typeface="Courier New"/>
              </a:rPr>
              <a:t>config</a:t>
            </a:r>
            <a:r>
              <a:rPr lang="en-US" sz="2000" dirty="0">
                <a:latin typeface="Courier New"/>
                <a:cs typeface="Courier New"/>
              </a:rPr>
              <a:t>|</a:t>
            </a:r>
          </a:p>
          <a:p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 smtClean="0">
                <a:latin typeface="Courier New"/>
                <a:cs typeface="Courier New"/>
              </a:rPr>
              <a:t>//Look ma</a:t>
            </a:r>
            <a:r>
              <a:rPr lang="en-US" sz="2000" dirty="0" smtClean="0">
                <a:latin typeface="Courier New"/>
                <a:cs typeface="Courier New"/>
              </a:rPr>
              <a:t>, box is back!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 smtClean="0">
                <a:latin typeface="Courier New"/>
                <a:cs typeface="Courier New"/>
              </a:rPr>
              <a:t> HOST_VAGRANTFILE </a:t>
            </a:r>
            <a:r>
              <a:rPr lang="en-US" sz="2000" b="1" dirty="0">
                <a:latin typeface="Courier New"/>
                <a:cs typeface="Courier New"/>
              </a:rPr>
              <a:t>= "#{checkout}/</a:t>
            </a:r>
            <a:r>
              <a:rPr lang="en-US" sz="2000" b="1" dirty="0" err="1">
                <a:latin typeface="Courier New"/>
                <a:cs typeface="Courier New"/>
              </a:rPr>
              <a:t>docker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Vagrantfile</a:t>
            </a:r>
            <a:r>
              <a:rPr lang="en-US" sz="2000" b="1" dirty="0">
                <a:latin typeface="Courier New"/>
                <a:cs typeface="Courier New"/>
              </a:rPr>
              <a:t>"</a:t>
            </a:r>
            <a:endParaRPr lang="en-US" sz="2000" b="1" dirty="0" smtClean="0">
              <a:latin typeface="Courier New"/>
              <a:cs typeface="Courier New"/>
            </a:endParaRPr>
          </a:p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 smtClean="0"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latin typeface="Courier New"/>
                <a:cs typeface="Courier New"/>
              </a:rPr>
              <a:t>config.vm.define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"</a:t>
            </a:r>
            <a:r>
              <a:rPr lang="en-US" sz="2000" dirty="0" err="1">
                <a:latin typeface="Courier New"/>
                <a:cs typeface="Courier New"/>
              </a:rPr>
              <a:t>mongodb</a:t>
            </a:r>
            <a:r>
              <a:rPr lang="en-US" sz="2000" dirty="0">
                <a:latin typeface="Courier New"/>
                <a:cs typeface="Courier New"/>
              </a:rPr>
              <a:t>" do |container|</a:t>
            </a:r>
          </a:p>
          <a:p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container.vm.provider</a:t>
            </a:r>
            <a:r>
              <a:rPr lang="en-US" sz="2000" dirty="0">
                <a:latin typeface="Courier New"/>
                <a:cs typeface="Courier New"/>
              </a:rPr>
              <a:t> "</a:t>
            </a:r>
            <a:r>
              <a:rPr lang="en-US" sz="2000" dirty="0" err="1">
                <a:latin typeface="Courier New"/>
                <a:cs typeface="Courier New"/>
              </a:rPr>
              <a:t>docker</a:t>
            </a:r>
            <a:r>
              <a:rPr lang="en-US" sz="2000" dirty="0">
                <a:latin typeface="Courier New"/>
                <a:cs typeface="Courier New"/>
              </a:rPr>
              <a:t>" do |d</a:t>
            </a:r>
            <a:r>
              <a:rPr lang="en-US" sz="2000" dirty="0" smtClean="0">
                <a:latin typeface="Courier New"/>
                <a:cs typeface="Courier New"/>
              </a:rPr>
              <a:t>|</a:t>
            </a:r>
          </a:p>
          <a:p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  </a:t>
            </a:r>
            <a:r>
              <a:rPr lang="en-US" sz="2000" dirty="0" err="1">
                <a:latin typeface="Courier New"/>
                <a:cs typeface="Courier New"/>
              </a:rPr>
              <a:t>d.image</a:t>
            </a:r>
            <a:r>
              <a:rPr lang="en-US" sz="2000" dirty="0">
                <a:latin typeface="Courier New"/>
                <a:cs typeface="Courier New"/>
              </a:rPr>
              <a:t> = "#{</a:t>
            </a:r>
            <a:r>
              <a:rPr lang="en-US" sz="2000" dirty="0" err="1">
                <a:latin typeface="Courier New"/>
                <a:cs typeface="Courier New"/>
              </a:rPr>
              <a:t>repo_url</a:t>
            </a:r>
            <a:r>
              <a:rPr lang="en-US" sz="2000" dirty="0">
                <a:latin typeface="Courier New"/>
                <a:cs typeface="Courier New"/>
              </a:rPr>
              <a:t>}/</a:t>
            </a:r>
            <a:r>
              <a:rPr lang="en-US" sz="2000" dirty="0" err="1">
                <a:latin typeface="Courier New"/>
                <a:cs typeface="Courier New"/>
              </a:rPr>
              <a:t>bintray</a:t>
            </a:r>
            <a:r>
              <a:rPr lang="en-US" sz="2000" dirty="0">
                <a:latin typeface="Courier New"/>
                <a:cs typeface="Courier New"/>
              </a:rPr>
              <a:t>/mongo:</a:t>
            </a:r>
            <a:r>
              <a:rPr lang="en-US" sz="2000" dirty="0" smtClean="0">
                <a:latin typeface="Courier New"/>
                <a:cs typeface="Courier New"/>
              </a:rPr>
              <a:t>2.6”</a:t>
            </a:r>
          </a:p>
          <a:p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 smtClean="0">
                <a:latin typeface="Courier New"/>
                <a:cs typeface="Courier New"/>
              </a:rPr>
              <a:t>     </a:t>
            </a:r>
            <a:r>
              <a:rPr lang="en-US" sz="2000" b="1" dirty="0" err="1" smtClean="0">
                <a:latin typeface="Courier New"/>
                <a:cs typeface="Courier New"/>
              </a:rPr>
              <a:t>d.vagrant_vagrantfile</a:t>
            </a:r>
            <a:r>
              <a:rPr lang="en-US" sz="2000" b="1" dirty="0" smtClean="0">
                <a:latin typeface="Courier New"/>
                <a:cs typeface="Courier New"/>
              </a:rPr>
              <a:t> </a:t>
            </a:r>
            <a:r>
              <a:rPr lang="en-US" sz="2000" b="1" dirty="0">
                <a:latin typeface="Courier New"/>
                <a:cs typeface="Courier New"/>
              </a:rPr>
              <a:t>= "#{HOST_VAGRANTFILE}"</a:t>
            </a:r>
          </a:p>
          <a:p>
            <a:r>
              <a:rPr lang="en-US" sz="2000" dirty="0">
                <a:latin typeface="Courier New"/>
                <a:cs typeface="Courier New"/>
              </a:rPr>
              <a:t>      ...</a:t>
            </a:r>
          </a:p>
          <a:p>
            <a:r>
              <a:rPr lang="en-US" sz="2000" dirty="0">
                <a:latin typeface="Courier New"/>
                <a:cs typeface="Courier New"/>
              </a:rPr>
              <a:t>    end</a:t>
            </a:r>
          </a:p>
          <a:p>
            <a:r>
              <a:rPr lang="en-US" sz="2000" dirty="0">
                <a:latin typeface="Courier New"/>
                <a:cs typeface="Courier New"/>
              </a:rPr>
              <a:t>  end</a:t>
            </a:r>
          </a:p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</a:t>
            </a:r>
            <a:r>
              <a:rPr lang="en-US" sz="2000" dirty="0" err="1">
                <a:latin typeface="Courier New"/>
                <a:cs typeface="Courier New"/>
              </a:rPr>
              <a:t>config.vm.define</a:t>
            </a:r>
            <a:r>
              <a:rPr lang="en-US" sz="2000" dirty="0">
                <a:latin typeface="Courier New"/>
                <a:cs typeface="Courier New"/>
              </a:rPr>
              <a:t> "</a:t>
            </a:r>
            <a:r>
              <a:rPr lang="en-US" sz="2000" dirty="0" smtClean="0">
                <a:latin typeface="Courier New"/>
                <a:cs typeface="Courier New"/>
              </a:rPr>
              <a:t>couch" </a:t>
            </a:r>
            <a:r>
              <a:rPr lang="en-US" sz="2000" dirty="0">
                <a:latin typeface="Courier New"/>
                <a:cs typeface="Courier New"/>
              </a:rPr>
              <a:t>do |container|</a:t>
            </a:r>
          </a:p>
          <a:p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container.vm.provider</a:t>
            </a:r>
            <a:r>
              <a:rPr lang="en-US" sz="2000" dirty="0">
                <a:latin typeface="Courier New"/>
                <a:cs typeface="Courier New"/>
              </a:rPr>
              <a:t> "</a:t>
            </a:r>
            <a:r>
              <a:rPr lang="en-US" sz="2000" dirty="0" err="1">
                <a:latin typeface="Courier New"/>
                <a:cs typeface="Courier New"/>
              </a:rPr>
              <a:t>docker</a:t>
            </a:r>
            <a:r>
              <a:rPr lang="en-US" sz="2000" dirty="0">
                <a:latin typeface="Courier New"/>
                <a:cs typeface="Courier New"/>
              </a:rPr>
              <a:t>" do |d</a:t>
            </a:r>
            <a:r>
              <a:rPr lang="en-US" sz="2000" dirty="0" smtClean="0">
                <a:latin typeface="Courier New"/>
                <a:cs typeface="Courier New"/>
              </a:rPr>
              <a:t>|</a:t>
            </a:r>
          </a:p>
          <a:p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smtClean="0">
                <a:latin typeface="Courier New"/>
                <a:cs typeface="Courier New"/>
              </a:rPr>
              <a:t>     </a:t>
            </a:r>
            <a:r>
              <a:rPr lang="en-US" sz="2000" dirty="0" err="1" smtClean="0">
                <a:latin typeface="Courier New"/>
                <a:cs typeface="Courier New"/>
              </a:rPr>
              <a:t>d.image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= "#{</a:t>
            </a:r>
            <a:r>
              <a:rPr lang="en-US" sz="2000" dirty="0" err="1">
                <a:latin typeface="Courier New"/>
                <a:cs typeface="Courier New"/>
              </a:rPr>
              <a:t>repo_url</a:t>
            </a:r>
            <a:r>
              <a:rPr lang="en-US" sz="2000" dirty="0">
                <a:latin typeface="Courier New"/>
                <a:cs typeface="Courier New"/>
              </a:rPr>
              <a:t>}/</a:t>
            </a:r>
            <a:r>
              <a:rPr lang="en-US" sz="2000" dirty="0" err="1">
                <a:latin typeface="Courier New"/>
                <a:cs typeface="Courier New"/>
              </a:rPr>
              <a:t>bintray</a:t>
            </a:r>
            <a:r>
              <a:rPr lang="en-US" sz="2000" dirty="0">
                <a:latin typeface="Courier New"/>
                <a:cs typeface="Courier New"/>
              </a:rPr>
              <a:t>/couchdb:</a:t>
            </a:r>
            <a:r>
              <a:rPr lang="en-US" sz="2000" dirty="0" smtClean="0">
                <a:latin typeface="Courier New"/>
                <a:cs typeface="Courier New"/>
              </a:rPr>
              <a:t>1.6.0”</a:t>
            </a:r>
          </a:p>
          <a:p>
            <a:r>
              <a:rPr lang="en-US" sz="2000" b="1" dirty="0" smtClean="0">
                <a:latin typeface="Courier New"/>
                <a:cs typeface="Courier New"/>
              </a:rPr>
              <a:t>      </a:t>
            </a:r>
            <a:r>
              <a:rPr lang="en-US" sz="2000" b="1" dirty="0" err="1" smtClean="0">
                <a:latin typeface="Courier New"/>
                <a:cs typeface="Courier New"/>
              </a:rPr>
              <a:t>d.vagrant_vagrantfile</a:t>
            </a:r>
            <a:r>
              <a:rPr lang="en-US" sz="2000" b="1" dirty="0" smtClean="0">
                <a:latin typeface="Courier New"/>
                <a:cs typeface="Courier New"/>
              </a:rPr>
              <a:t> </a:t>
            </a:r>
            <a:r>
              <a:rPr lang="en-US" sz="2000" b="1" dirty="0">
                <a:latin typeface="Courier New"/>
                <a:cs typeface="Courier New"/>
              </a:rPr>
              <a:t>= "#</a:t>
            </a:r>
            <a:r>
              <a:rPr lang="en-US" sz="2000" b="1" dirty="0" smtClean="0">
                <a:latin typeface="Courier New"/>
                <a:cs typeface="Courier New"/>
              </a:rPr>
              <a:t>{HOST_VAGRANTFILE</a:t>
            </a:r>
            <a:r>
              <a:rPr lang="en-US" sz="2000" b="1" dirty="0">
                <a:latin typeface="Courier New"/>
                <a:cs typeface="Courier New"/>
              </a:rPr>
              <a:t>}"</a:t>
            </a:r>
          </a:p>
          <a:p>
            <a:r>
              <a:rPr lang="en-US" sz="2000" dirty="0">
                <a:latin typeface="Courier New"/>
                <a:cs typeface="Courier New"/>
              </a:rPr>
              <a:t>      ...</a:t>
            </a:r>
          </a:p>
          <a:p>
            <a:r>
              <a:rPr lang="en-US" sz="2000" dirty="0">
                <a:latin typeface="Courier New"/>
                <a:cs typeface="Courier New"/>
              </a:rPr>
              <a:t>    end</a:t>
            </a:r>
          </a:p>
          <a:p>
            <a:r>
              <a:rPr lang="en-US" sz="2000" dirty="0">
                <a:latin typeface="Courier New"/>
                <a:cs typeface="Courier New"/>
              </a:rPr>
              <a:t>  end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end</a:t>
            </a: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71222" y="677333"/>
            <a:ext cx="9722556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Vagrant.configure</a:t>
            </a:r>
            <a:r>
              <a:rPr lang="en-US" dirty="0">
                <a:latin typeface="Courier New"/>
                <a:cs typeface="Courier New"/>
              </a:rPr>
              <a:t>("2") do |</a:t>
            </a:r>
            <a:r>
              <a:rPr lang="en-US" dirty="0" err="1">
                <a:latin typeface="Courier New"/>
                <a:cs typeface="Courier New"/>
              </a:rPr>
              <a:t>config</a:t>
            </a:r>
            <a:r>
              <a:rPr lang="en-US" dirty="0">
                <a:latin typeface="Courier New"/>
                <a:cs typeface="Courier New"/>
              </a:rPr>
              <a:t>|</a:t>
            </a:r>
          </a:p>
          <a:p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config.vm.provision</a:t>
            </a:r>
            <a:r>
              <a:rPr lang="en-US" b="1" dirty="0">
                <a:latin typeface="Courier New"/>
                <a:cs typeface="Courier New"/>
              </a:rPr>
              <a:t> "</a:t>
            </a:r>
            <a:r>
              <a:rPr lang="en-US" b="1" dirty="0" err="1">
                <a:latin typeface="Courier New"/>
                <a:cs typeface="Courier New"/>
              </a:rPr>
              <a:t>docker</a:t>
            </a:r>
            <a:r>
              <a:rPr lang="en-US" b="1" dirty="0">
                <a:latin typeface="Courier New"/>
                <a:cs typeface="Courier New"/>
              </a:rPr>
              <a:t>"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config.vm.define</a:t>
            </a:r>
            <a:r>
              <a:rPr lang="en-US" dirty="0">
                <a:latin typeface="Courier New"/>
                <a:cs typeface="Courier New"/>
              </a:rPr>
              <a:t> "</a:t>
            </a:r>
            <a:r>
              <a:rPr lang="en-US" dirty="0" err="1">
                <a:latin typeface="Courier New"/>
                <a:cs typeface="Courier New"/>
              </a:rPr>
              <a:t>dockerhost</a:t>
            </a:r>
            <a:r>
              <a:rPr lang="en-US" dirty="0">
                <a:latin typeface="Courier New"/>
                <a:cs typeface="Courier New"/>
              </a:rPr>
              <a:t>"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config.vm.box</a:t>
            </a:r>
            <a:r>
              <a:rPr lang="en-US" b="1" dirty="0">
                <a:latin typeface="Courier New"/>
                <a:cs typeface="Courier New"/>
              </a:rPr>
              <a:t> = "</a:t>
            </a:r>
            <a:r>
              <a:rPr lang="en-US" b="1" dirty="0" err="1">
                <a:latin typeface="Courier New"/>
                <a:cs typeface="Courier New"/>
              </a:rPr>
              <a:t>dockerhost</a:t>
            </a:r>
            <a:r>
              <a:rPr lang="en-US" b="1" dirty="0">
                <a:latin typeface="Courier New"/>
                <a:cs typeface="Courier New"/>
              </a:rPr>
              <a:t>"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config.vm.box_url</a:t>
            </a:r>
            <a:r>
              <a:rPr lang="en-US" b="1" dirty="0">
                <a:latin typeface="Courier New"/>
                <a:cs typeface="Courier New"/>
              </a:rPr>
              <a:t> = "http://repo-local:8081/</a:t>
            </a:r>
            <a:r>
              <a:rPr lang="en-US" b="1" dirty="0" err="1">
                <a:latin typeface="Courier New"/>
                <a:cs typeface="Courier New"/>
              </a:rPr>
              <a:t>artifactory</a:t>
            </a:r>
            <a:r>
              <a:rPr lang="en-US" b="1" dirty="0">
                <a:latin typeface="Courier New"/>
                <a:cs typeface="Courier New"/>
              </a:rPr>
              <a:t>/</a:t>
            </a:r>
            <a:r>
              <a:rPr lang="en-US" b="1" dirty="0" err="1">
                <a:latin typeface="Courier New"/>
                <a:cs typeface="Courier New"/>
              </a:rPr>
              <a:t>bintray</a:t>
            </a:r>
            <a:r>
              <a:rPr lang="en-US" b="1" dirty="0">
                <a:latin typeface="Courier New"/>
                <a:cs typeface="Courier New"/>
              </a:rPr>
              <a:t>-resolver/dockerhost-centos6.box"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config.vm.box_download_checksum</a:t>
            </a:r>
            <a:r>
              <a:rPr lang="en-US" dirty="0">
                <a:latin typeface="Courier New"/>
                <a:cs typeface="Courier New"/>
              </a:rPr>
              <a:t> ="4ee5de076da2a4e1c7ecc7f201f408bb"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config.vm.box_download_checksum_type</a:t>
            </a:r>
            <a:r>
              <a:rPr lang="en-US" dirty="0">
                <a:latin typeface="Courier New"/>
                <a:cs typeface="Courier New"/>
              </a:rPr>
              <a:t>  = "md5"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config.vm.synced_folder</a:t>
            </a:r>
            <a:r>
              <a:rPr lang="en-US" dirty="0">
                <a:latin typeface="Courier New"/>
                <a:cs typeface="Courier New"/>
              </a:rPr>
              <a:t> "../", "/vagrant", create: true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config.vm.network</a:t>
            </a:r>
            <a:r>
              <a:rPr lang="en-US" dirty="0">
                <a:latin typeface="Courier New"/>
                <a:cs typeface="Courier New"/>
              </a:rPr>
              <a:t> "</a:t>
            </a:r>
            <a:r>
              <a:rPr lang="en-US" dirty="0" err="1">
                <a:latin typeface="Courier New"/>
                <a:cs typeface="Courier New"/>
              </a:rPr>
              <a:t>forwarded_port</a:t>
            </a:r>
            <a:r>
              <a:rPr lang="en-US" dirty="0">
                <a:latin typeface="Courier New"/>
                <a:cs typeface="Courier New"/>
              </a:rPr>
              <a:t>", guest: 5984, host: 5984</a:t>
            </a:r>
          </a:p>
          <a:p>
            <a:r>
              <a:rPr lang="en-US" dirty="0">
                <a:latin typeface="Courier New"/>
                <a:cs typeface="Courier New"/>
              </a:rPr>
              <a:t>  ...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config.vm.provider</a:t>
            </a:r>
            <a:r>
              <a:rPr lang="en-US" b="1" dirty="0">
                <a:latin typeface="Courier New"/>
                <a:cs typeface="Courier New"/>
              </a:rPr>
              <a:t> :</a:t>
            </a:r>
            <a:r>
              <a:rPr lang="en-US" b="1" dirty="0" err="1">
                <a:latin typeface="Courier New"/>
                <a:cs typeface="Courier New"/>
              </a:rPr>
              <a:t>virtualbox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do |</a:t>
            </a:r>
            <a:r>
              <a:rPr lang="en-US" dirty="0" err="1">
                <a:latin typeface="Courier New"/>
                <a:cs typeface="Courier New"/>
              </a:rPr>
              <a:t>vb</a:t>
            </a:r>
            <a:r>
              <a:rPr lang="en-US" dirty="0">
                <a:latin typeface="Courier New"/>
                <a:cs typeface="Courier New"/>
              </a:rPr>
              <a:t>|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vb.name</a:t>
            </a:r>
            <a:r>
              <a:rPr lang="en-US" dirty="0">
                <a:latin typeface="Courier New"/>
                <a:cs typeface="Courier New"/>
              </a:rPr>
              <a:t> = "</a:t>
            </a:r>
            <a:r>
              <a:rPr lang="en-US" dirty="0" err="1">
                <a:latin typeface="Courier New"/>
                <a:cs typeface="Courier New"/>
              </a:rPr>
              <a:t>dockerhost</a:t>
            </a:r>
            <a:r>
              <a:rPr lang="en-US" dirty="0">
                <a:latin typeface="Courier New"/>
                <a:cs typeface="Courier New"/>
              </a:rPr>
              <a:t>"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vb.customize</a:t>
            </a:r>
            <a:r>
              <a:rPr lang="en-US" dirty="0">
                <a:latin typeface="Courier New"/>
                <a:cs typeface="Courier New"/>
              </a:rPr>
              <a:t> ["</a:t>
            </a:r>
            <a:r>
              <a:rPr lang="en-US" dirty="0" err="1">
                <a:latin typeface="Courier New"/>
                <a:cs typeface="Courier New"/>
              </a:rPr>
              <a:t>modifyvm</a:t>
            </a:r>
            <a:r>
              <a:rPr lang="en-US" dirty="0">
                <a:latin typeface="Courier New"/>
                <a:cs typeface="Courier New"/>
              </a:rPr>
              <a:t>", :id,"--</a:t>
            </a:r>
            <a:r>
              <a:rPr lang="en-US" dirty="0" err="1">
                <a:latin typeface="Courier New"/>
                <a:cs typeface="Courier New"/>
              </a:rPr>
              <a:t>cpus</a:t>
            </a:r>
            <a:r>
              <a:rPr lang="en-US" dirty="0">
                <a:latin typeface="Courier New"/>
                <a:cs typeface="Courier New"/>
              </a:rPr>
              <a:t>", 2,"--memory", 1512]</a:t>
            </a:r>
          </a:p>
          <a:p>
            <a:r>
              <a:rPr lang="en-US" dirty="0">
                <a:latin typeface="Courier New"/>
                <a:cs typeface="Courier New"/>
              </a:rPr>
              <a:t>  end</a:t>
            </a:r>
          </a:p>
          <a:p>
            <a:r>
              <a:rPr lang="en-US" dirty="0">
                <a:latin typeface="Courier New"/>
                <a:cs typeface="Courier New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7785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like it?</a:t>
            </a:r>
            <a:endParaRPr lang="en-US" dirty="0"/>
          </a:p>
        </p:txBody>
      </p:sp>
      <p:pic>
        <p:nvPicPr>
          <p:cNvPr id="6" name="Picture 5" descr="niiiiiii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2425861"/>
            <a:ext cx="43942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intray webin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Bintray webinar</Template>
  <TotalTime>10372</TotalTime>
  <Words>2093</Words>
  <Application>Microsoft Macintosh PowerPoint</Application>
  <PresentationFormat>Custom</PresentationFormat>
  <Paragraphs>459</Paragraphs>
  <Slides>119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Bintray webinar</vt:lpstr>
      <vt:lpstr>From Chef to Docker</vt:lpstr>
      <vt:lpstr>Whoami</vt:lpstr>
      <vt:lpstr>What Frog?</vt:lpstr>
      <vt:lpstr>What Frog?</vt:lpstr>
      <vt:lpstr>What Frog?</vt:lpstr>
      <vt:lpstr>What Frog?</vt:lpstr>
      <vt:lpstr>So…</vt:lpstr>
      <vt:lpstr>Bintray</vt:lpstr>
      <vt:lpstr>Remember 2013</vt:lpstr>
      <vt:lpstr>PowerPoint Presentation</vt:lpstr>
      <vt:lpstr>We are liberal</vt:lpstr>
      <vt:lpstr>We are liberal</vt:lpstr>
      <vt:lpstr>We are liberal</vt:lpstr>
      <vt:lpstr>PowerPoint Presentation</vt:lpstr>
      <vt:lpstr>PowerPoint Presentation</vt:lpstr>
      <vt:lpstr>PowerPoint Presentation</vt:lpstr>
      <vt:lpstr>OK, we have an idea</vt:lpstr>
      <vt:lpstr>The Solution</vt:lpstr>
      <vt:lpstr>Opscode Chef</vt:lpstr>
      <vt:lpstr>Chef works with cookbooks</vt:lpstr>
      <vt:lpstr>Chef works with cookbooks</vt:lpstr>
      <vt:lpstr>Example: Install MySQL in Ruby</vt:lpstr>
      <vt:lpstr>Vagrant</vt:lpstr>
      <vt:lpstr>Setup Vagrant with Chef</vt:lpstr>
      <vt:lpstr>Setup Vagrant with Chef</vt:lpstr>
      <vt:lpstr>Setup Vagrant with Chef</vt:lpstr>
      <vt:lpstr>Setup Vagrant with Chef</vt:lpstr>
      <vt:lpstr>Setup Vagrant with Chef</vt:lpstr>
      <vt:lpstr>Setup Vagrant with Chef</vt:lpstr>
      <vt:lpstr>How it works</vt:lpstr>
      <vt:lpstr>How it works</vt:lpstr>
      <vt:lpstr>How it works</vt:lpstr>
      <vt:lpstr>How it works</vt:lpstr>
      <vt:lpstr>How it works</vt:lpstr>
      <vt:lpstr>How it works</vt:lpstr>
      <vt:lpstr>How did we like it?</vt:lpstr>
      <vt:lpstr>PowerPoint Presentation</vt:lpstr>
      <vt:lpstr>But…</vt:lpstr>
      <vt:lpstr>Developers break things</vt:lpstr>
      <vt:lpstr>PowerPoint Presentation</vt:lpstr>
      <vt:lpstr>I am not slacking off,  my environment is provisioned</vt:lpstr>
      <vt:lpstr>Solution I:</vt:lpstr>
      <vt:lpstr>Not really new idea</vt:lpstr>
      <vt:lpstr>How it works</vt:lpstr>
      <vt:lpstr>How it works</vt:lpstr>
      <vt:lpstr>How it works</vt:lpstr>
      <vt:lpstr>How it works</vt:lpstr>
      <vt:lpstr>How did we like it?</vt:lpstr>
      <vt:lpstr>But every time something changing in the environment…</vt:lpstr>
      <vt:lpstr>PowerPoint Presentation</vt:lpstr>
      <vt:lpstr>OK, we have an idea</vt:lpstr>
      <vt:lpstr>PowerPoint Presentation</vt:lpstr>
      <vt:lpstr>Automating vm creation</vt:lpstr>
      <vt:lpstr>Automating vm creation</vt:lpstr>
      <vt:lpstr>Automating vm creation</vt:lpstr>
      <vt:lpstr>Automating vm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Layered approach</vt:lpstr>
      <vt:lpstr>PowerPoint Presentation</vt:lpstr>
      <vt:lpstr>Docker        microservices</vt:lpstr>
      <vt:lpstr>Docker is not enough</vt:lpstr>
      <vt:lpstr>Docker is not enough</vt:lpstr>
      <vt:lpstr>Docker is not enough</vt:lpstr>
      <vt:lpstr>Why Vagrant and Docker</vt:lpstr>
      <vt:lpstr>Docker support in Vagrant</vt:lpstr>
      <vt:lpstr>Provider? Provisioner?</vt:lpstr>
      <vt:lpstr>Provider vs Provisioner</vt:lpstr>
      <vt:lpstr>Solution II: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we have an idea</vt:lpstr>
      <vt:lpstr>Solution III:</vt:lpstr>
      <vt:lpstr>PowerPoint Presentation</vt:lpstr>
      <vt:lpstr>PowerPoint Presentation</vt:lpstr>
      <vt:lpstr>But…</vt:lpstr>
      <vt:lpstr>Developers break things</vt:lpstr>
      <vt:lpstr>vagrant destroy</vt:lpstr>
      <vt:lpstr>Solution IV:</vt:lpstr>
      <vt:lpstr>Vagrant is smart!</vt:lpstr>
      <vt:lpstr>Tiny Core Linux (a.k.a. boot2docker)</vt:lpstr>
      <vt:lpstr>PowerPoint Presentation</vt:lpstr>
      <vt:lpstr>PowerPoint Presentation</vt:lpstr>
      <vt:lpstr>How did we like it?</vt:lpstr>
      <vt:lpstr>But…</vt:lpstr>
      <vt:lpstr>The problem is right here:</vt:lpstr>
      <vt:lpstr>OK, we have an idea</vt:lpstr>
      <vt:lpstr>Solution V:</vt:lpstr>
      <vt:lpstr>PowerPoint Presentation</vt:lpstr>
      <vt:lpstr>PowerPoint Presentation</vt:lpstr>
      <vt:lpstr>PowerPoint Presentation</vt:lpstr>
      <vt:lpstr>How did we like it?</vt:lpstr>
      <vt:lpstr>But…</vt:lpstr>
      <vt:lpstr>Race condition on vagrant up</vt:lpstr>
      <vt:lpstr>Official B2D is not up to date</vt:lpstr>
      <vt:lpstr>OK, we have an idea</vt:lpstr>
      <vt:lpstr>Solution VI:</vt:lpstr>
      <vt:lpstr>YungSang’s boot2docker</vt:lpstr>
      <vt:lpstr>Build the VM with Packer</vt:lpstr>
      <vt:lpstr>PowerPoint Presentation</vt:lpstr>
      <vt:lpstr>PowerPoint Presentation</vt:lpstr>
      <vt:lpstr>PowerPoint Presentation</vt:lpstr>
      <vt:lpstr>How did we like it?</vt:lpstr>
      <vt:lpstr>But…</vt:lpstr>
      <vt:lpstr>Still, some challenges</vt:lpstr>
      <vt:lpstr>How it works</vt:lpstr>
      <vt:lpstr>How it works</vt:lpstr>
      <vt:lpstr>How it works</vt:lpstr>
      <vt:lpstr>How it works</vt:lpstr>
      <vt:lpstr>How it works</vt:lpstr>
      <vt:lpstr>How it works</vt:lpstr>
      <vt:lpstr>No, Thank you!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Chef to Docker</dc:title>
  <dc:subject/>
  <dc:creator>Yoav Landman, JFrog</dc:creator>
  <cp:keywords/>
  <dc:description/>
  <cp:lastModifiedBy>Yoav</cp:lastModifiedBy>
  <cp:revision>101</cp:revision>
  <dcterms:created xsi:type="dcterms:W3CDTF">2015-02-25T08:27:17Z</dcterms:created>
  <dcterms:modified xsi:type="dcterms:W3CDTF">2015-03-12T21:10:44Z</dcterms:modified>
  <cp:category/>
</cp:coreProperties>
</file>